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7" r:id="rId7"/>
    <p:sldId id="268" r:id="rId8"/>
    <p:sldId id="269" r:id="rId9"/>
    <p:sldId id="270" r:id="rId10"/>
    <p:sldId id="271" r:id="rId11"/>
    <p:sldId id="272" r:id="rId12"/>
    <p:sldId id="275" r:id="rId13"/>
    <p:sldId id="273" r:id="rId14"/>
    <p:sldId id="274" r:id="rId15"/>
    <p:sldId id="265" r:id="rId16"/>
    <p:sldId id="276" r:id="rId17"/>
    <p:sldId id="277" r:id="rId18"/>
    <p:sldId id="278" r:id="rId19"/>
    <p:sldId id="279" r:id="rId20"/>
    <p:sldId id="280" r:id="rId21"/>
    <p:sldId id="283" r:id="rId22"/>
    <p:sldId id="281" r:id="rId23"/>
    <p:sldId id="282"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00" d="100"/>
          <a:sy n="100" d="100"/>
        </p:scale>
        <p:origin x="62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181472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309020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95386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195780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329393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267560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392941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229791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166077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234909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49229-A043-41B8-B3C0-9289C2BEBBD6}"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7ED449-55B2-4D8D-867E-1A9E46D5A0DD}" type="slidenum">
              <a:rPr lang="en-US" smtClean="0"/>
              <a:t>‹#›</a:t>
            </a:fld>
            <a:endParaRPr lang="en-US" dirty="0"/>
          </a:p>
        </p:txBody>
      </p:sp>
    </p:spTree>
    <p:extLst>
      <p:ext uri="{BB962C8B-B14F-4D97-AF65-F5344CB8AC3E}">
        <p14:creationId xmlns:p14="http://schemas.microsoft.com/office/powerpoint/2010/main" val="146088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49229-A043-41B8-B3C0-9289C2BEBBD6}" type="datetimeFigureOut">
              <a:rPr lang="en-US" smtClean="0"/>
              <a:t>1/14/2025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ED449-55B2-4D8D-867E-1A9E46D5A0DD}" type="slidenum">
              <a:rPr lang="en-US" smtClean="0"/>
              <a:t>‹#›</a:t>
            </a:fld>
            <a:endParaRPr lang="en-US" dirty="0"/>
          </a:p>
        </p:txBody>
      </p:sp>
    </p:spTree>
    <p:extLst>
      <p:ext uri="{BB962C8B-B14F-4D97-AF65-F5344CB8AC3E}">
        <p14:creationId xmlns:p14="http://schemas.microsoft.com/office/powerpoint/2010/main" val="4102141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qc0NxZALn1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D8gygc4boZ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5wknfTz-82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1650" y="863599"/>
            <a:ext cx="6108700" cy="1503363"/>
          </a:xfrm>
        </p:spPr>
        <p:txBody>
          <a:bodyPr>
            <a:normAutofit/>
          </a:bodyPr>
          <a:lstStyle/>
          <a:p>
            <a:r>
              <a:rPr lang="el-GR" sz="8000" b="1" dirty="0">
                <a:latin typeface="Comic Sans MS" panose="030F0702030302020204" pitchFamily="66" charset="0"/>
              </a:rPr>
              <a:t>Νικοτίνη </a:t>
            </a:r>
            <a:endParaRPr lang="en-US" sz="8000" b="1" dirty="0">
              <a:latin typeface="Comic Sans MS" panose="030F0702030302020204" pitchFamily="66" charset="0"/>
            </a:endParaRPr>
          </a:p>
        </p:txBody>
      </p:sp>
      <p:sp>
        <p:nvSpPr>
          <p:cNvPr id="3" name="Subtitle 2"/>
          <p:cNvSpPr>
            <a:spLocks noGrp="1"/>
          </p:cNvSpPr>
          <p:nvPr>
            <p:ph type="subTitle" idx="1"/>
          </p:nvPr>
        </p:nvSpPr>
        <p:spPr>
          <a:xfrm>
            <a:off x="1524000" y="2806700"/>
            <a:ext cx="9144000" cy="3009900"/>
          </a:xfrm>
        </p:spPr>
        <p:txBody>
          <a:bodyPr>
            <a:normAutofit/>
          </a:bodyPr>
          <a:lstStyle/>
          <a:p>
            <a:r>
              <a:rPr lang="el-GR" sz="3200" b="1" dirty="0">
                <a:latin typeface="Comic Sans MS" panose="030F0702030302020204" pitchFamily="66" charset="0"/>
              </a:rPr>
              <a:t>Μη παραδοσιακές μορφές χρήσης της</a:t>
            </a:r>
          </a:p>
          <a:p>
            <a:endParaRPr lang="el-GR" i="1" dirty="0">
              <a:solidFill>
                <a:srgbClr val="FF0000"/>
              </a:solidFill>
              <a:latin typeface="Comic Sans MS" panose="030F0702030302020204" pitchFamily="66" charset="0"/>
            </a:endParaRPr>
          </a:p>
          <a:p>
            <a:r>
              <a:rPr lang="el-GR" i="1" dirty="0">
                <a:solidFill>
                  <a:srgbClr val="FF0000"/>
                </a:solidFill>
                <a:latin typeface="Comic Sans MS" panose="030F0702030302020204" pitchFamily="66" charset="0"/>
              </a:rPr>
              <a:t>Άτμισμα (ηλεκτρονικό τσιγάρο)</a:t>
            </a:r>
          </a:p>
          <a:p>
            <a:r>
              <a:rPr lang="el-GR" i="1" dirty="0">
                <a:solidFill>
                  <a:srgbClr val="FF0000"/>
                </a:solidFill>
                <a:latin typeface="Comic Sans MS" panose="030F0702030302020204" pitchFamily="66" charset="0"/>
              </a:rPr>
              <a:t>Συσκευές θέρμανσης Καπνού (</a:t>
            </a:r>
            <a:r>
              <a:rPr lang="en-US" i="1" dirty="0">
                <a:solidFill>
                  <a:srgbClr val="FF0000"/>
                </a:solidFill>
                <a:latin typeface="Comic Sans MS" panose="030F0702030302020204" pitchFamily="66" charset="0"/>
              </a:rPr>
              <a:t>Iqos)</a:t>
            </a:r>
          </a:p>
          <a:p>
            <a:r>
              <a:rPr lang="en-US" i="1" dirty="0">
                <a:solidFill>
                  <a:srgbClr val="FF0000"/>
                </a:solidFill>
                <a:latin typeface="Comic Sans MS" panose="030F0702030302020204" pitchFamily="66" charset="0"/>
              </a:rPr>
              <a:t>Snus – </a:t>
            </a:r>
            <a:r>
              <a:rPr lang="el-GR" i="1" dirty="0">
                <a:solidFill>
                  <a:srgbClr val="FF0000"/>
                </a:solidFill>
                <a:latin typeface="Comic Sans MS" panose="030F0702030302020204" pitchFamily="66" charset="0"/>
              </a:rPr>
              <a:t>Σακουλάκια Νικοτίνης</a:t>
            </a:r>
          </a:p>
        </p:txBody>
      </p:sp>
      <p:pic>
        <p:nvPicPr>
          <p:cNvPr id="4" name="Picture 3"/>
          <p:cNvPicPr>
            <a:picLocks noChangeAspect="1"/>
          </p:cNvPicPr>
          <p:nvPr/>
        </p:nvPicPr>
        <p:blipFill>
          <a:blip r:embed="rId2"/>
          <a:stretch>
            <a:fillRect/>
          </a:stretch>
        </p:blipFill>
        <p:spPr>
          <a:xfrm>
            <a:off x="660400" y="3673928"/>
            <a:ext cx="2588986" cy="2257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8866415" y="3673928"/>
            <a:ext cx="3127601" cy="2930186"/>
          </a:xfrm>
          <a:prstGeom prst="rect">
            <a:avLst/>
          </a:prstGeom>
        </p:spPr>
      </p:pic>
      <p:pic>
        <p:nvPicPr>
          <p:cNvPr id="6" name="Picture 5"/>
          <p:cNvPicPr>
            <a:picLocks noChangeAspect="1"/>
          </p:cNvPicPr>
          <p:nvPr/>
        </p:nvPicPr>
        <p:blipFill>
          <a:blip r:embed="rId4"/>
          <a:stretch>
            <a:fillRect/>
          </a:stretch>
        </p:blipFill>
        <p:spPr>
          <a:xfrm>
            <a:off x="9120527" y="843756"/>
            <a:ext cx="2619375" cy="1743075"/>
          </a:xfrm>
          <a:prstGeom prst="rect">
            <a:avLst/>
          </a:prstGeom>
        </p:spPr>
      </p:pic>
      <p:pic>
        <p:nvPicPr>
          <p:cNvPr id="7" name="Picture 6"/>
          <p:cNvPicPr>
            <a:picLocks noChangeAspect="1"/>
          </p:cNvPicPr>
          <p:nvPr/>
        </p:nvPicPr>
        <p:blipFill>
          <a:blip r:embed="rId5"/>
          <a:stretch>
            <a:fillRect/>
          </a:stretch>
        </p:blipFill>
        <p:spPr>
          <a:xfrm>
            <a:off x="279286" y="302304"/>
            <a:ext cx="3704885" cy="2389598"/>
          </a:xfrm>
          <a:prstGeom prst="rect">
            <a:avLst/>
          </a:prstGeom>
        </p:spPr>
      </p:pic>
    </p:spTree>
    <p:extLst>
      <p:ext uri="{BB962C8B-B14F-4D97-AF65-F5344CB8AC3E}">
        <p14:creationId xmlns:p14="http://schemas.microsoft.com/office/powerpoint/2010/main" val="303433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737"/>
            <a:ext cx="10515600" cy="1236663"/>
          </a:xfrm>
        </p:spPr>
        <p:txBody>
          <a:bodyPr>
            <a:normAutofit fontScale="90000"/>
          </a:bodyPr>
          <a:lstStyle/>
          <a:p>
            <a:pPr algn="ctr"/>
            <a:r>
              <a:rPr lang="el-GR" dirty="0">
                <a:solidFill>
                  <a:srgbClr val="FF0000"/>
                </a:solidFill>
                <a:latin typeface="Comic Sans MS" panose="030F0702030302020204" pitchFamily="66" charset="0"/>
              </a:rPr>
              <a:t>Είναι ασφαλή τα προϊόντα θέρμανσης καπνού;</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19100" y="1168400"/>
            <a:ext cx="11176000" cy="5321299"/>
          </a:xfrm>
        </p:spPr>
        <p:txBody>
          <a:bodyPr>
            <a:normAutofit fontScale="85000" lnSpcReduction="20000"/>
          </a:bodyPr>
          <a:lstStyle/>
          <a:p>
            <a:r>
              <a:rPr lang="el-GR" dirty="0">
                <a:latin typeface="Comic Sans MS" panose="030F0702030302020204" pitchFamily="66" charset="0"/>
              </a:rPr>
              <a:t>Ο καπνός είναι τοξικός και περιέχει τοξίνες που είναι ικανές να προκαλέσουν καρκίνο σε όλες τις μορφές. Ο Παγκόσμιος Οργανισμός Υγείας θεωρεί ότι όλες οι μορφές χρήσης καπνού είναι επιβλαβείς, συμπεριλαμβανομένων των ηλεκτρονικών τσιγάρων, των προϊόντων που δεν καίγονται με θερμότητα και του άκαπνου καπνού.</a:t>
            </a:r>
            <a:endParaRPr lang="en-US" dirty="0">
              <a:latin typeface="Comic Sans MS" panose="030F0702030302020204" pitchFamily="66" charset="0"/>
            </a:endParaRPr>
          </a:p>
          <a:p>
            <a:r>
              <a:rPr lang="el-GR" dirty="0">
                <a:latin typeface="Comic Sans MS" panose="030F0702030302020204" pitchFamily="66" charset="0"/>
              </a:rPr>
              <a:t>Προς το παρόν δεν υπάρχουν στοιχεία που να αποδεικνύουν ότι τα προϊόντα αυτά είναι λιγότερο επιβλαβή από τα παραδοσιακά τσιγάρα.</a:t>
            </a:r>
          </a:p>
          <a:p>
            <a:r>
              <a:rPr lang="el-GR" dirty="0">
                <a:latin typeface="Comic Sans MS" panose="030F0702030302020204" pitchFamily="66" charset="0"/>
              </a:rPr>
              <a:t> Στην πραγματικότητα, οι επιβλαβείς χημικές ουσίες βρέθηκαν σε θερμαινόμενα προϊόντα καπνού σε υψηλότερες ποσότητες από ό,τι στον παραδοσιακό καπνό τσιγάρων.</a:t>
            </a:r>
          </a:p>
          <a:p>
            <a:r>
              <a:rPr lang="el-GR" dirty="0">
                <a:latin typeface="Comic Sans MS" panose="030F0702030302020204" pitchFamily="66" charset="0"/>
              </a:rPr>
              <a:t> Υπάρχουν κάποιες ενδείξεις για χημικές ουσίες στα θερμαινόμενα προϊόντα καπνού που δεν υπάρχουν στα παραδοσιακά τσιγάρα και οι οποίες θα μπορούσαν να είναι τοξικές και επιβλαβείς. </a:t>
            </a:r>
          </a:p>
          <a:p>
            <a:r>
              <a:rPr lang="el-GR" dirty="0">
                <a:latin typeface="Comic Sans MS" panose="030F0702030302020204" pitchFamily="66" charset="0"/>
              </a:rPr>
              <a:t>Μελέτες τόσο σε ζώα όσο και σε ανθρώπους έχουν δείξει ότι τα προϊόντα συνδέονται με αυξημένο καρδιακό ρυθμό και αρτηριακή πίεση μετά τη χρήση και μπορούν να προκαλέσουν βλάβες στην καρδιά και τους πνεύμονες. Υπάρχουν επίσης κάποιες ενδείξεις ότι οι τοξίνες που βρίσκονται στους ατμούς μπορούν να προκαλέσουν καρκίνο.</a:t>
            </a:r>
            <a:endParaRPr lang="en-US" dirty="0">
              <a:latin typeface="Comic Sans MS" panose="030F0702030302020204" pitchFamily="66" charset="0"/>
            </a:endParaRPr>
          </a:p>
        </p:txBody>
      </p:sp>
    </p:spTree>
    <p:extLst>
      <p:ext uri="{BB962C8B-B14F-4D97-AF65-F5344CB8AC3E}">
        <p14:creationId xmlns:p14="http://schemas.microsoft.com/office/powerpoint/2010/main" val="278279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0062"/>
            <a:ext cx="10515600" cy="1325563"/>
          </a:xfrm>
        </p:spPr>
        <p:txBody>
          <a:bodyPr/>
          <a:lstStyle/>
          <a:p>
            <a:pPr algn="ctr"/>
            <a:r>
              <a:rPr lang="el-GR" dirty="0">
                <a:solidFill>
                  <a:srgbClr val="FF0000"/>
                </a:solidFill>
                <a:latin typeface="Comic Sans MS" panose="030F0702030302020204" pitchFamily="66" charset="0"/>
              </a:rPr>
              <a:t>Είναι ασφαλή τα προϊόντα θέρμανσης καπνού;</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l-GR" dirty="0">
                <a:latin typeface="Comic Sans MS" panose="030F0702030302020204" pitchFamily="66" charset="0"/>
              </a:rPr>
              <a:t>Μπορεί οι βλαβερές ουσίες του χαρτιού να είναι περιορισμένες, όμως και όσοι καπνίζουν κάνοντας χρήση συσκευής θέρμανσης του καπνού, τις γνωστές IQOS δηλαδή, θα πρέπει να γνωρίζουν ότι έχουν τις ίδιες βλαβερές επιπτώσεις στους πνεύμονες με τα παραδοσιακά και τα ηλεκτρονικά τσιγάρα.</a:t>
            </a:r>
            <a:endParaRPr lang="en-US" dirty="0">
              <a:latin typeface="Comic Sans MS" panose="030F0702030302020204" pitchFamily="66" charset="0"/>
            </a:endParaRPr>
          </a:p>
          <a:p>
            <a:r>
              <a:rPr lang="el-GR" dirty="0">
                <a:latin typeface="Comic Sans MS" panose="030F0702030302020204" pitchFamily="66" charset="0"/>
              </a:rPr>
              <a:t>Η έρευνα Αυστραλών επιστημόνων έκανε σύγκριση μεταξύ τσιγάρων με συσκευή IQOS, απλών και ηλεκτρονικών τσιγάρων και διαπιστώθηκε πως οι συσκευές θέρμανσης του καπνού είναι εξίσου τοξικές για τα ανθρώπινα κύτταρα των πνευμόνων</a:t>
            </a:r>
            <a:r>
              <a:rPr lang="el-GR" dirty="0"/>
              <a:t>.</a:t>
            </a:r>
            <a:endParaRPr lang="en-US" dirty="0"/>
          </a:p>
        </p:txBody>
      </p:sp>
    </p:spTree>
    <p:extLst>
      <p:ext uri="{BB962C8B-B14F-4D97-AF65-F5344CB8AC3E}">
        <p14:creationId xmlns:p14="http://schemas.microsoft.com/office/powerpoint/2010/main" val="373717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Είναι ασφαλή τα προϊόντα θέρμανσης καπνού;</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pPr algn="ctr"/>
            <a:r>
              <a:rPr lang="el-GR" dirty="0">
                <a:latin typeface="Comic Sans MS" panose="030F0702030302020204" pitchFamily="66" charset="0"/>
              </a:rPr>
              <a:t>Το </a:t>
            </a:r>
            <a:r>
              <a:rPr lang="en-US" dirty="0">
                <a:latin typeface="Comic Sans MS" panose="030F0702030302020204" pitchFamily="66" charset="0"/>
              </a:rPr>
              <a:t>IQOS </a:t>
            </a:r>
            <a:r>
              <a:rPr lang="el-GR" dirty="0">
                <a:latin typeface="Comic Sans MS" panose="030F0702030302020204" pitchFamily="66" charset="0"/>
              </a:rPr>
              <a:t>και οι άλλες συσκευές καπνίσματος με ζέσταμα-όχι-καύση καπνού (</a:t>
            </a:r>
            <a:r>
              <a:rPr lang="en-US" dirty="0">
                <a:latin typeface="Comic Sans MS" panose="030F0702030302020204" pitchFamily="66" charset="0"/>
              </a:rPr>
              <a:t>Heat-not-burn </a:t>
            </a:r>
            <a:r>
              <a:rPr lang="el-GR" dirty="0">
                <a:latin typeface="Comic Sans MS" panose="030F0702030302020204" pitchFamily="66" charset="0"/>
              </a:rPr>
              <a:t>ή ΗΝΒ) ή </a:t>
            </a:r>
            <a:r>
              <a:rPr lang="en-US" dirty="0">
                <a:latin typeface="Comic Sans MS" panose="030F0702030302020204" pitchFamily="66" charset="0"/>
              </a:rPr>
              <a:t>heated tobacco products (HTPs)</a:t>
            </a:r>
            <a:r>
              <a:rPr lang="el-GR" dirty="0">
                <a:latin typeface="Comic Sans MS" panose="030F0702030302020204" pitchFamily="66" charset="0"/>
              </a:rPr>
              <a:t>, συμφώνα με λίστα που έχει δημοσιεύσει </a:t>
            </a:r>
            <a:r>
              <a:rPr lang="en-US" dirty="0">
                <a:latin typeface="Comic Sans MS" panose="030F0702030302020204" pitchFamily="66" charset="0"/>
              </a:rPr>
              <a:t>FDA </a:t>
            </a:r>
            <a:r>
              <a:rPr lang="el-GR" dirty="0">
                <a:latin typeface="Comic Sans MS" panose="030F0702030302020204" pitchFamily="66" charset="0"/>
              </a:rPr>
              <a:t>εντοπίζονται σε αυτά 93 ουσίες που προκαλούν βλάβη ή είναι πιθανώς βλαπτικές (</a:t>
            </a:r>
            <a:r>
              <a:rPr lang="en-US" dirty="0">
                <a:latin typeface="Comic Sans MS" panose="030F0702030302020204" pitchFamily="66" charset="0"/>
              </a:rPr>
              <a:t>harmful or potentially harmful constituents </a:t>
            </a:r>
            <a:r>
              <a:rPr lang="el-GR" dirty="0">
                <a:latin typeface="Comic Sans MS" panose="030F0702030302020204" pitchFamily="66" charset="0"/>
              </a:rPr>
              <a:t>ή </a:t>
            </a:r>
            <a:r>
              <a:rPr lang="en-US" dirty="0">
                <a:latin typeface="Comic Sans MS" panose="030F0702030302020204" pitchFamily="66" charset="0"/>
              </a:rPr>
              <a:t>HPHCs).</a:t>
            </a:r>
            <a:endParaRPr lang="el-GR" dirty="0">
              <a:latin typeface="Comic Sans MS" panose="030F0702030302020204" pitchFamily="66" charset="0"/>
            </a:endParaRPr>
          </a:p>
          <a:p>
            <a:pPr algn="ctr"/>
            <a:r>
              <a:rPr lang="el-GR" dirty="0">
                <a:latin typeface="Comic Sans MS" panose="030F0702030302020204" pitchFamily="66" charset="0"/>
              </a:rPr>
              <a:t>Συγκεκριμένη εταιρία, έχει κατασκευάσει ένα προϊόν ΗΝΒ καπνίσματος, το IQOS στο οποίο οι 40 από τις ουσίες HPHCs του FDA, είναι μειωμένες συγκριτικά με του κανονικού τσιγάρου.  Όμως 56 άλλες ουσίες (που δεν περιλαμβάνονται στη λίστα HPHCs του FDA) είναι αυξημένες στο IQOS συγκριτικά με του κανονικού τσιγάρου. Τα αποτελέσματα στην υγεία των ανθρώπων από αυτές τις 56 ουσίες, δεν είναι γνωστά.</a:t>
            </a:r>
          </a:p>
          <a:p>
            <a:endParaRPr lang="en-US" dirty="0"/>
          </a:p>
        </p:txBody>
      </p:sp>
    </p:spTree>
    <p:extLst>
      <p:ext uri="{BB962C8B-B14F-4D97-AF65-F5344CB8AC3E}">
        <p14:creationId xmlns:p14="http://schemas.microsoft.com/office/powerpoint/2010/main" val="203594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Μελέτες σύγκρισης των τριών καπνικών προϊόντων</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81000" y="1690689"/>
            <a:ext cx="11658600" cy="4926012"/>
          </a:xfrm>
        </p:spPr>
        <p:txBody>
          <a:bodyPr>
            <a:normAutofit lnSpcReduction="10000"/>
          </a:bodyPr>
          <a:lstStyle/>
          <a:p>
            <a:pPr algn="ctr"/>
            <a:r>
              <a:rPr lang="el-GR" dirty="0">
                <a:latin typeface="Comic Sans MS" panose="030F0702030302020204" pitchFamily="66" charset="0"/>
              </a:rPr>
              <a:t>Οι ερευνητές μελέτησαν τις επιπτώσεις και των τριών διαφορετικών πηγών νικοτίνης (από συμβατικά τσιγάρα, ηλεκτρονικά και συσκευές IQOS) σε δύο διαφορετικά είδη κυττάρων των πνευμόνων, σε επιθηλιακά και λεία μυϊκά. Το κάπνισμα μπορεί να οδηγήσει σε δυσκολία αναπνοής, επειδή διαταράσσει την ομαλή λειτουργία αυτών των κυττάρων.</a:t>
            </a:r>
            <a:endParaRPr lang="en-US" dirty="0">
              <a:latin typeface="Comic Sans MS" panose="030F0702030302020204" pitchFamily="66" charset="0"/>
            </a:endParaRPr>
          </a:p>
          <a:p>
            <a:pPr algn="ctr"/>
            <a:r>
              <a:rPr lang="el-GR" dirty="0">
                <a:latin typeface="Comic Sans MS" panose="030F0702030302020204" pitchFamily="66" charset="0"/>
              </a:rPr>
              <a:t>Η μελέτη διαπίστωσε ότι ο καπνός από την καύση του τσιγάρου και ο ατμός από τη θέρμανση του στερεού καπνού της IQOS είναι άκρως τοξικοί για τα κύτταρα των πνευμόνων τόσο σε υψηλότερες όσο και σε χαμηλότερες συγκεντρώσεις, ενώ ο ατμός του ηλεκτρονικού τσιγάρου είναι τοξικός κυρίως σε υψηλότερες συγκεντρώσεις. Οι υψηλότερες συγκεντρώσεις στις οποίες οι επιστήμονες εξέθεσαν τα κύτταρα, αντιστοιχούν στα επίπεδα νικοτίνης των χρόνιων καπνιστών.</a:t>
            </a:r>
            <a:endParaRPr lang="en-US" dirty="0">
              <a:latin typeface="Comic Sans MS" panose="030F0702030302020204" pitchFamily="66" charset="0"/>
            </a:endParaRPr>
          </a:p>
          <a:p>
            <a:pPr algn="ctr"/>
            <a:endParaRPr lang="en-US" dirty="0">
              <a:latin typeface="Comic Sans MS" panose="030F0702030302020204" pitchFamily="66" charset="0"/>
            </a:endParaRPr>
          </a:p>
        </p:txBody>
      </p:sp>
    </p:spTree>
    <p:extLst>
      <p:ext uri="{BB962C8B-B14F-4D97-AF65-F5344CB8AC3E}">
        <p14:creationId xmlns:p14="http://schemas.microsoft.com/office/powerpoint/2010/main" val="48940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Μελέτες σύγκρισης των τριών καπνικών προϊόντων</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08000" y="1825624"/>
            <a:ext cx="11226800" cy="4727575"/>
          </a:xfrm>
        </p:spPr>
        <p:txBody>
          <a:bodyPr>
            <a:normAutofit fontScale="92500" lnSpcReduction="20000"/>
          </a:bodyPr>
          <a:lstStyle/>
          <a:p>
            <a:pPr algn="ctr"/>
            <a:r>
              <a:rPr lang="el-GR" dirty="0">
                <a:latin typeface="Comic Sans MS" panose="030F0702030302020204" pitchFamily="66" charset="0"/>
              </a:rPr>
              <a:t>«Αυτό που ήταν σαφές, είναι ότι τα νεότερα προϊόντα κατά κανένα τρόπο δεν ήσαν λιγότερο τοξικά σε σχέση με τα συμβατικά τσιγάρα ή τα ηλεκτρονικά», δήλωσε ο ερευνητής δρ Σουκχβίντερ Σοχάλ του Πανεπιστημίου της Τασμανίας.</a:t>
            </a:r>
          </a:p>
          <a:p>
            <a:pPr algn="ctr"/>
            <a:endParaRPr lang="el-GR" dirty="0">
              <a:latin typeface="Comic Sans MS" panose="030F0702030302020204" pitchFamily="66" charset="0"/>
            </a:endParaRPr>
          </a:p>
          <a:p>
            <a:pPr algn="ctr"/>
            <a:r>
              <a:rPr lang="el-GR" dirty="0">
                <a:latin typeface="Comic Sans MS" panose="030F0702030302020204" pitchFamily="66" charset="0"/>
              </a:rPr>
              <a:t> «Τα ευρήματά μας δείχνουν ότι και τα τρία είναι τοξικά για τα κύτταρα των πνευμόνων μας και ότι οι νέες συσκευές θέρμανσης καπνού είναι εξίσου επιβλαβείς όσο το κάπνισμα παραδοσιακών τσιγάρων», τόνισε ο Σάρμα. «Μας πήρε σχεδόν πέντε δεκαετίες για να κατανοήσουμε τις επιβλαβείς επιπτώσεις του καπνίσματος και ακόμη δεν ξέρουμε την μακροπρόθεσμη επίπτωση της χρήσης των ηλεκτρονικών τσιγάρων. Οι συσκευές θέρμανσης καπνού είναι σχετικά νέες και θα χρειαστούν δεκαετίες για να καταλάβουμε πλήρως τις συνέπειες τους στην ανθρώπινη υγεία».</a:t>
            </a:r>
            <a:endParaRPr lang="en-US" dirty="0">
              <a:latin typeface="Comic Sans MS" panose="030F0702030302020204" pitchFamily="66" charset="0"/>
            </a:endParaRPr>
          </a:p>
        </p:txBody>
      </p:sp>
    </p:spTree>
    <p:extLst>
      <p:ext uri="{BB962C8B-B14F-4D97-AF65-F5344CB8AC3E}">
        <p14:creationId xmlns:p14="http://schemas.microsoft.com/office/powerpoint/2010/main" val="298749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qc0NxZALn1U"/>
          <p:cNvPicPr>
            <a:picLocks noGrp="1" noRot="1" noChangeAspect="1"/>
          </p:cNvPicPr>
          <p:nvPr>
            <p:ph idx="1"/>
            <a:videoFile r:link="rId1"/>
          </p:nvPr>
        </p:nvPicPr>
        <p:blipFill>
          <a:blip r:embed="rId3"/>
          <a:stretch>
            <a:fillRect/>
          </a:stretch>
        </p:blipFill>
        <p:spPr>
          <a:xfrm>
            <a:off x="622300" y="365125"/>
            <a:ext cx="10731500" cy="6302375"/>
          </a:xfrm>
          <a:prstGeom prst="rect">
            <a:avLst/>
          </a:prstGeom>
        </p:spPr>
      </p:pic>
    </p:spTree>
    <p:extLst>
      <p:ext uri="{BB962C8B-B14F-4D97-AF65-F5344CB8AC3E}">
        <p14:creationId xmlns:p14="http://schemas.microsoft.com/office/powerpoint/2010/main" val="16645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Σακουλάκια άκαπνου καπνού και νικοτίνης (</a:t>
            </a:r>
            <a:r>
              <a:rPr lang="en-US" dirty="0">
                <a:solidFill>
                  <a:srgbClr val="FF0000"/>
                </a:solidFill>
                <a:latin typeface="Comic Sans MS" panose="030F0702030302020204" pitchFamily="66" charset="0"/>
              </a:rPr>
              <a:t>nicotine pouches and snus)</a:t>
            </a:r>
          </a:p>
        </p:txBody>
      </p:sp>
      <p:sp>
        <p:nvSpPr>
          <p:cNvPr id="3" name="Content Placeholder 2"/>
          <p:cNvSpPr>
            <a:spLocks noGrp="1"/>
          </p:cNvSpPr>
          <p:nvPr>
            <p:ph idx="1"/>
          </p:nvPr>
        </p:nvSpPr>
        <p:spPr>
          <a:xfrm>
            <a:off x="558800" y="1825624"/>
            <a:ext cx="11315700" cy="4702175"/>
          </a:xfrm>
        </p:spPr>
        <p:txBody>
          <a:bodyPr>
            <a:normAutofit fontScale="92500" lnSpcReduction="10000"/>
          </a:bodyPr>
          <a:lstStyle/>
          <a:p>
            <a:pPr algn="ctr"/>
            <a:r>
              <a:rPr lang="el-GR" dirty="0">
                <a:latin typeface="Comic Sans MS" panose="030F0702030302020204" pitchFamily="66" charset="0"/>
              </a:rPr>
              <a:t>Στα προϊόντα άκαπνου καπνού περιλαμβάνονται ο καπνός μάσησης και το στικάκι νικοτίνης, το οποίο τοποθετείται μεταξύ του χείλους και του ούλου σας.</a:t>
            </a:r>
            <a:endParaRPr lang="en-US" dirty="0">
              <a:latin typeface="Comic Sans MS" panose="030F0702030302020204" pitchFamily="66" charset="0"/>
            </a:endParaRPr>
          </a:p>
          <a:p>
            <a:pPr algn="ctr"/>
            <a:r>
              <a:rPr lang="el-GR" dirty="0">
                <a:latin typeface="Comic Sans MS" panose="030F0702030302020204" pitchFamily="66" charset="0"/>
              </a:rPr>
              <a:t>Τα </a:t>
            </a:r>
            <a:r>
              <a:rPr lang="en-US" dirty="0">
                <a:latin typeface="Comic Sans MS" panose="030F0702030302020204" pitchFamily="66" charset="0"/>
              </a:rPr>
              <a:t>nicotine pouches </a:t>
            </a:r>
            <a:r>
              <a:rPr lang="el-GR" dirty="0">
                <a:latin typeface="Comic Sans MS" panose="030F0702030302020204" pitchFamily="66" charset="0"/>
              </a:rPr>
              <a:t>είναι ένα σχετικά νέο προϊόν στην ευρωπαϊκή αγορά που προσφέρει νικοτίνη μέσω των ούλων χωρίς την παρουσία καπνού, παρέχοντας μια εναλλακτική επιλογή για όσους επιθυμούν να κόψουν το κάπνισμα. Είναι λευκές, διακριτικές και δεν προκαλούν κηλίδες στα δόντια σε αντίθεση με το παραδοσιακό </a:t>
            </a:r>
            <a:r>
              <a:rPr lang="en-US" dirty="0">
                <a:latin typeface="Comic Sans MS" panose="030F0702030302020204" pitchFamily="66" charset="0"/>
              </a:rPr>
              <a:t>snus</a:t>
            </a:r>
            <a:r>
              <a:rPr lang="el-GR" dirty="0">
                <a:latin typeface="Comic Sans MS" panose="030F0702030302020204" pitchFamily="66" charset="0"/>
              </a:rPr>
              <a:t>, και διαθέτουν μεγαλύτερη διάρκεια ζωής.</a:t>
            </a:r>
            <a:endParaRPr lang="en-US" dirty="0">
              <a:latin typeface="Comic Sans MS" panose="030F0702030302020204" pitchFamily="66" charset="0"/>
            </a:endParaRPr>
          </a:p>
          <a:p>
            <a:pPr algn="ctr"/>
            <a:r>
              <a:rPr lang="en-US" dirty="0">
                <a:latin typeface="Comic Sans MS" panose="030F0702030302020204" pitchFamily="66" charset="0"/>
              </a:rPr>
              <a:t>T</a:t>
            </a:r>
            <a:r>
              <a:rPr lang="el-GR" dirty="0">
                <a:latin typeface="Comic Sans MS" panose="030F0702030302020204" pitchFamily="66" charset="0"/>
              </a:rPr>
              <a:t>ο snus είναι μια παραδοσιακή μέθοδος λήψης νικοτίνης που παρασκευάστηκε για πρώτη φορά στη Σουηδία στις αρχές του 18ου αιώνα, διατίθεται χύμα ή σε έτοιμα πακέτα και περιέχει καπνό, προσφέροντας μια χαρακτηριστική γεύση καπνού.</a:t>
            </a:r>
            <a:endParaRPr lang="en-US" dirty="0">
              <a:latin typeface="Comic Sans MS" panose="030F0702030302020204" pitchFamily="66" charset="0"/>
            </a:endParaRPr>
          </a:p>
        </p:txBody>
      </p:sp>
    </p:spTree>
    <p:extLst>
      <p:ext uri="{BB962C8B-B14F-4D97-AF65-F5344CB8AC3E}">
        <p14:creationId xmlns:p14="http://schemas.microsoft.com/office/powerpoint/2010/main" val="293417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Σακουλάκια άκαπνου καπνού και νικοτίνης (</a:t>
            </a:r>
            <a:r>
              <a:rPr lang="en-US" dirty="0">
                <a:solidFill>
                  <a:srgbClr val="FF0000"/>
                </a:solidFill>
                <a:latin typeface="Comic Sans MS" panose="030F0702030302020204" pitchFamily="66" charset="0"/>
              </a:rPr>
              <a:t>nicotine pouches and snus)</a:t>
            </a:r>
          </a:p>
        </p:txBody>
      </p:sp>
      <p:sp>
        <p:nvSpPr>
          <p:cNvPr id="3" name="Content Placeholder 2"/>
          <p:cNvSpPr>
            <a:spLocks noGrp="1"/>
          </p:cNvSpPr>
          <p:nvPr>
            <p:ph idx="1"/>
          </p:nvPr>
        </p:nvSpPr>
        <p:spPr>
          <a:xfrm>
            <a:off x="368300" y="1690688"/>
            <a:ext cx="11531600" cy="4862512"/>
          </a:xfrm>
        </p:spPr>
        <p:txBody>
          <a:bodyPr>
            <a:normAutofit fontScale="92500" lnSpcReduction="10000"/>
          </a:bodyPr>
          <a:lstStyle/>
          <a:p>
            <a:pPr algn="ctr"/>
            <a:r>
              <a:rPr lang="el-GR" dirty="0">
                <a:latin typeface="Comic Sans MS" panose="030F0702030302020204" pitchFamily="66" charset="0"/>
              </a:rPr>
              <a:t>Τα σακουλάκια νικοτίνης αποτελούν έναν τύπο προϊόντων νικοτίνης με γεύσεις, τα οποία τοποθετούνται ανάμεσα στο άνω χείλος και το ούλο. Αυτά τα προϊόντα δεν περιέχουν καπνό, αλλά περιλαμβάνουν νικοτίνη, αρωματικές ύλες, γλυκαντικές ουσίες και φυτικές ίνες.</a:t>
            </a:r>
            <a:endParaRPr lang="en-US" dirty="0">
              <a:latin typeface="Comic Sans MS" panose="030F0702030302020204" pitchFamily="66" charset="0"/>
            </a:endParaRPr>
          </a:p>
          <a:p>
            <a:pPr algn="ctr"/>
            <a:r>
              <a:rPr lang="el-GR" dirty="0">
                <a:latin typeface="Comic Sans MS" panose="030F0702030302020204" pitchFamily="66" charset="0"/>
              </a:rPr>
              <a:t>Τα σακουλάκια νικοτίνης συνήθως αποτελούνται από παρόμοια συστατικά σε όλες τις μάρκες. Τα συστατικά αυτά είναι:</a:t>
            </a:r>
          </a:p>
          <a:p>
            <a:pPr algn="ctr"/>
            <a:r>
              <a:rPr lang="el-GR" dirty="0">
                <a:latin typeface="Comic Sans MS" panose="030F0702030302020204" pitchFamily="66" charset="0"/>
              </a:rPr>
              <a:t>Σταθεροποιητές</a:t>
            </a:r>
          </a:p>
          <a:p>
            <a:pPr algn="ctr"/>
            <a:r>
              <a:rPr lang="el-GR" dirty="0">
                <a:latin typeface="Comic Sans MS" panose="030F0702030302020204" pitchFamily="66" charset="0"/>
              </a:rPr>
              <a:t>Νικοτίνη Αλάτων</a:t>
            </a:r>
          </a:p>
          <a:p>
            <a:pPr algn="ctr"/>
            <a:r>
              <a:rPr lang="el-GR" dirty="0">
                <a:latin typeface="Comic Sans MS" panose="030F0702030302020204" pitchFamily="66" charset="0"/>
              </a:rPr>
              <a:t>Γεμιστικά</a:t>
            </a:r>
          </a:p>
          <a:p>
            <a:pPr algn="ctr"/>
            <a:r>
              <a:rPr lang="el-GR" dirty="0">
                <a:latin typeface="Comic Sans MS" panose="030F0702030302020204" pitchFamily="66" charset="0"/>
              </a:rPr>
              <a:t>Αρωματικές ύλες</a:t>
            </a:r>
          </a:p>
          <a:p>
            <a:pPr algn="ctr"/>
            <a:r>
              <a:rPr lang="el-GR" dirty="0">
                <a:latin typeface="Comic Sans MS" panose="030F0702030302020204" pitchFamily="66" charset="0"/>
              </a:rPr>
              <a:t>Ρυθμιστές pH</a:t>
            </a:r>
          </a:p>
          <a:p>
            <a:pPr algn="ctr"/>
            <a:r>
              <a:rPr lang="el-GR" dirty="0">
                <a:latin typeface="Comic Sans MS" panose="030F0702030302020204" pitchFamily="66" charset="0"/>
              </a:rPr>
              <a:t>Γλυκαντικά</a:t>
            </a:r>
          </a:p>
          <a:p>
            <a:endParaRPr lang="en-US" dirty="0"/>
          </a:p>
        </p:txBody>
      </p:sp>
      <p:pic>
        <p:nvPicPr>
          <p:cNvPr id="4" name="Picture 3"/>
          <p:cNvPicPr>
            <a:picLocks noChangeAspect="1"/>
          </p:cNvPicPr>
          <p:nvPr/>
        </p:nvPicPr>
        <p:blipFill>
          <a:blip r:embed="rId2"/>
          <a:stretch>
            <a:fillRect/>
          </a:stretch>
        </p:blipFill>
        <p:spPr>
          <a:xfrm>
            <a:off x="683026" y="3899594"/>
            <a:ext cx="3706689" cy="2389839"/>
          </a:xfrm>
          <a:prstGeom prst="rect">
            <a:avLst/>
          </a:prstGeom>
        </p:spPr>
      </p:pic>
      <p:pic>
        <p:nvPicPr>
          <p:cNvPr id="5" name="Picture 4"/>
          <p:cNvPicPr>
            <a:picLocks noChangeAspect="1"/>
          </p:cNvPicPr>
          <p:nvPr/>
        </p:nvPicPr>
        <p:blipFill>
          <a:blip r:embed="rId3"/>
          <a:stretch>
            <a:fillRect/>
          </a:stretch>
        </p:blipFill>
        <p:spPr>
          <a:xfrm>
            <a:off x="8115301" y="3939690"/>
            <a:ext cx="3357268" cy="2613509"/>
          </a:xfrm>
          <a:prstGeom prst="rect">
            <a:avLst/>
          </a:prstGeom>
        </p:spPr>
      </p:pic>
    </p:spTree>
    <p:extLst>
      <p:ext uri="{BB962C8B-B14F-4D97-AF65-F5344CB8AC3E}">
        <p14:creationId xmlns:p14="http://schemas.microsoft.com/office/powerpoint/2010/main" val="410505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Σακουλάκια άκαπνου καπνού και νικοτίνης (</a:t>
            </a:r>
            <a:r>
              <a:rPr lang="en-US" dirty="0">
                <a:solidFill>
                  <a:srgbClr val="FF0000"/>
                </a:solidFill>
                <a:latin typeface="Comic Sans MS" panose="030F0702030302020204" pitchFamily="66" charset="0"/>
              </a:rPr>
              <a:t>nicotine pouches and snus)</a:t>
            </a:r>
          </a:p>
        </p:txBody>
      </p:sp>
      <p:sp>
        <p:nvSpPr>
          <p:cNvPr id="3" name="Content Placeholder 2"/>
          <p:cNvSpPr>
            <a:spLocks noGrp="1"/>
          </p:cNvSpPr>
          <p:nvPr>
            <p:ph idx="1"/>
          </p:nvPr>
        </p:nvSpPr>
        <p:spPr>
          <a:xfrm>
            <a:off x="546100" y="1825624"/>
            <a:ext cx="11404600" cy="4740275"/>
          </a:xfrm>
        </p:spPr>
        <p:txBody>
          <a:bodyPr/>
          <a:lstStyle/>
          <a:p>
            <a:pPr marL="0" indent="0">
              <a:buNone/>
            </a:pPr>
            <a:r>
              <a:rPr lang="el-GR" dirty="0">
                <a:solidFill>
                  <a:srgbClr val="00B0F0"/>
                </a:solidFill>
                <a:latin typeface="Comic Sans MS" panose="030F0702030302020204" pitchFamily="66" charset="0"/>
              </a:rPr>
              <a:t>Τι είναι τα στικάκια νικοτίνης (Σουηδικό Snus)</a:t>
            </a:r>
          </a:p>
          <a:p>
            <a:pPr algn="ctr"/>
            <a:r>
              <a:rPr lang="el-GR" dirty="0">
                <a:latin typeface="Comic Sans MS" panose="030F0702030302020204" pitchFamily="66" charset="0"/>
              </a:rPr>
              <a:t>Το Snus είναι ένα προϊόν καπνού χωρίς καπνό, το οποίο χρησιμοποιείται κυρίως στη Σουηδία και τη Νορβηγία, και τοποθετείται πίσω από το ανώτερο χείλος σε χύμα μορφή ή σε μερίδες. </a:t>
            </a:r>
            <a:endParaRPr lang="en-US" dirty="0">
              <a:latin typeface="Comic Sans MS" panose="030F0702030302020204" pitchFamily="66" charset="0"/>
            </a:endParaRPr>
          </a:p>
          <a:p>
            <a:pPr algn="ctr"/>
            <a:r>
              <a:rPr lang="el-GR" dirty="0">
                <a:latin typeface="Comic Sans MS" panose="030F0702030302020204" pitchFamily="66" charset="0"/>
              </a:rPr>
              <a:t>Η χρήση του Snus έχει γίνει πιο δημοφιλής από το κάπνισμα μεταξύ των ανδρών στη Σουηδία από το 1996, ενώ μεταξύ των γυναικών, η καθημερινή χρήση Snus αυξήθηκε από 1% το 1996 σε 4% το 2015. </a:t>
            </a:r>
            <a:endParaRPr lang="en-US" dirty="0">
              <a:latin typeface="Comic Sans MS" panose="030F0702030302020204" pitchFamily="66" charset="0"/>
            </a:endParaRPr>
          </a:p>
          <a:p>
            <a:pPr algn="ctr"/>
            <a:r>
              <a:rPr lang="el-GR" dirty="0">
                <a:latin typeface="Comic Sans MS" panose="030F0702030302020204" pitchFamily="66" charset="0"/>
              </a:rPr>
              <a:t>Στη Νορβηγία, οι ρυθμοί καπνίσματος έχουν μειωθεί, ενώ η χρήση του Snus έχει αυξηθεί κατά τη διάρκεια της τελευταίας δεκαετίας.</a:t>
            </a:r>
          </a:p>
          <a:p>
            <a:endParaRPr lang="en-US" dirty="0"/>
          </a:p>
        </p:txBody>
      </p:sp>
    </p:spTree>
    <p:extLst>
      <p:ext uri="{BB962C8B-B14F-4D97-AF65-F5344CB8AC3E}">
        <p14:creationId xmlns:p14="http://schemas.microsoft.com/office/powerpoint/2010/main" val="1661134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Διαφορές μεταξύ </a:t>
            </a:r>
            <a:r>
              <a:rPr lang="en-US" dirty="0">
                <a:solidFill>
                  <a:srgbClr val="FF0000"/>
                </a:solidFill>
                <a:latin typeface="Comic Sans MS" panose="030F0702030302020204" pitchFamily="66" charset="0"/>
              </a:rPr>
              <a:t>Snus </a:t>
            </a:r>
            <a:r>
              <a:rPr lang="el-GR" dirty="0">
                <a:solidFill>
                  <a:srgbClr val="FF0000"/>
                </a:solidFill>
                <a:latin typeface="Comic Sans MS" panose="030F0702030302020204" pitchFamily="66" charset="0"/>
              </a:rPr>
              <a:t>και Νικοτινούχων Σακουλών</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19100" y="1524000"/>
            <a:ext cx="11391900" cy="5105400"/>
          </a:xfrm>
        </p:spPr>
        <p:txBody>
          <a:bodyPr>
            <a:normAutofit fontScale="92500" lnSpcReduction="10000"/>
          </a:bodyPr>
          <a:lstStyle/>
          <a:p>
            <a:pPr marL="0" indent="0" algn="ctr">
              <a:buNone/>
            </a:pPr>
            <a:r>
              <a:rPr lang="el-GR" dirty="0">
                <a:latin typeface="Comic Sans MS" panose="030F0702030302020204" pitchFamily="66" charset="0"/>
              </a:rPr>
              <a:t>Κυριότερες Διαφορές μεταξύ Snus και Νικοτινούχων Σακουλών</a:t>
            </a:r>
          </a:p>
          <a:p>
            <a:pPr marL="0" indent="0" algn="ctr">
              <a:buNone/>
            </a:pPr>
            <a:r>
              <a:rPr lang="el-GR" dirty="0">
                <a:latin typeface="Comic Sans MS" panose="030F0702030302020204" pitchFamily="66" charset="0"/>
              </a:rPr>
              <a:t>Σύνθεση και Υλικά:</a:t>
            </a:r>
          </a:p>
          <a:p>
            <a:pPr algn="ctr"/>
            <a:r>
              <a:rPr lang="el-GR" dirty="0">
                <a:latin typeface="Comic Sans MS" panose="030F0702030302020204" pitchFamily="66" charset="0"/>
              </a:rPr>
              <a:t>Snus: Παρασκευάζεται από καπνό, προσφέροντας μια χαρακτηριστική γεύση καπνού.</a:t>
            </a:r>
          </a:p>
          <a:p>
            <a:pPr algn="ctr"/>
            <a:r>
              <a:rPr lang="el-GR" dirty="0">
                <a:latin typeface="Comic Sans MS" panose="030F0702030302020204" pitchFamily="66" charset="0"/>
              </a:rPr>
              <a:t>Σακουλάκια Νικοτίνης: Περιέχουν νικοτίνη</a:t>
            </a:r>
            <a:r>
              <a:rPr lang="en-US" dirty="0">
                <a:latin typeface="Comic Sans MS" panose="030F0702030302020204" pitchFamily="66" charset="0"/>
              </a:rPr>
              <a:t> </a:t>
            </a:r>
            <a:r>
              <a:rPr lang="el-GR" dirty="0">
                <a:latin typeface="Comic Sans MS" panose="030F0702030302020204" pitchFamily="66" charset="0"/>
              </a:rPr>
              <a:t>αλλά δεν περιέχουν καπνό και έχουν διάφορες γεύσεις όπως μέντα ή δυόσμος.</a:t>
            </a:r>
          </a:p>
          <a:p>
            <a:pPr algn="ctr" fontAlgn="base"/>
            <a:r>
              <a:rPr lang="el-GR" b="1" dirty="0">
                <a:latin typeface="Comic Sans MS" panose="030F0702030302020204" pitchFamily="66" charset="0"/>
              </a:rPr>
              <a:t>Νομικό Πλαίσιο και Διαθεσιμότητα:</a:t>
            </a:r>
            <a:endParaRPr lang="en-US" b="1" dirty="0">
              <a:latin typeface="Comic Sans MS" panose="030F0702030302020204" pitchFamily="66" charset="0"/>
            </a:endParaRPr>
          </a:p>
          <a:p>
            <a:pPr algn="ctr" fontAlgn="base"/>
            <a:r>
              <a:rPr lang="en-US" dirty="0">
                <a:latin typeface="Comic Sans MS" panose="030F0702030302020204" pitchFamily="66" charset="0"/>
              </a:rPr>
              <a:t>Snus</a:t>
            </a:r>
            <a:r>
              <a:rPr lang="el-GR" dirty="0">
                <a:latin typeface="Comic Sans MS" panose="030F0702030302020204" pitchFamily="66" charset="0"/>
              </a:rPr>
              <a:t>: Είναι παράνομο στο Ηνωμένο Βασίλειο και υπόκειται σε απαγόρευση στην ΕΕ λόγω της περιεκτικότητας σε τοξίνες που σχετίζονται με τον καπνό.</a:t>
            </a:r>
            <a:endParaRPr lang="en-US" dirty="0">
              <a:latin typeface="Comic Sans MS" panose="030F0702030302020204" pitchFamily="66" charset="0"/>
            </a:endParaRPr>
          </a:p>
          <a:p>
            <a:pPr algn="ctr" fontAlgn="base"/>
            <a:r>
              <a:rPr lang="el-GR" dirty="0">
                <a:latin typeface="Comic Sans MS" panose="030F0702030302020204" pitchFamily="66" charset="0"/>
              </a:rPr>
              <a:t>Σακουλάκια Νικοτίνης: Λόγω της απουσίας καπνού και τοξινών που σχετίζονται με τον καπνό, δεν υπόκεινται στην απαγόρευση της ΕΕ.</a:t>
            </a:r>
            <a:endParaRPr lang="en-US" dirty="0">
              <a:latin typeface="Comic Sans MS" panose="030F0702030302020204" pitchFamily="66" charset="0"/>
            </a:endParaRPr>
          </a:p>
          <a:p>
            <a:pPr marL="0" indent="0" algn="ctr">
              <a:buNone/>
            </a:pPr>
            <a:endParaRPr lang="en-US" dirty="0">
              <a:latin typeface="Comic Sans MS" panose="030F0702030302020204" pitchFamily="66" charset="0"/>
            </a:endParaRPr>
          </a:p>
        </p:txBody>
      </p:sp>
    </p:spTree>
    <p:extLst>
      <p:ext uri="{BB962C8B-B14F-4D97-AF65-F5344CB8AC3E}">
        <p14:creationId xmlns:p14="http://schemas.microsoft.com/office/powerpoint/2010/main" val="19084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55423"/>
          </a:xfrm>
        </p:spPr>
        <p:txBody>
          <a:bodyPr>
            <a:normAutofit fontScale="90000"/>
          </a:bodyPr>
          <a:lstStyle/>
          <a:p>
            <a:r>
              <a:rPr lang="el-GR" dirty="0">
                <a:latin typeface="Comic Sans MS" panose="030F0702030302020204" pitchFamily="66" charset="0"/>
              </a:rPr>
              <a:t>Νικοτίνη και κάπνισμα</a:t>
            </a:r>
            <a:br>
              <a:rPr lang="el-GR" dirty="0">
                <a:latin typeface="Comic Sans MS" panose="030F0702030302020204" pitchFamily="66" charset="0"/>
              </a:rPr>
            </a:br>
            <a:endParaRPr lang="en-US" dirty="0">
              <a:latin typeface="Comic Sans MS" panose="030F0702030302020204" pitchFamily="66" charset="0"/>
            </a:endParaRPr>
          </a:p>
        </p:txBody>
      </p:sp>
      <p:sp>
        <p:nvSpPr>
          <p:cNvPr id="3" name="Subtitle 2"/>
          <p:cNvSpPr>
            <a:spLocks noGrp="1"/>
          </p:cNvSpPr>
          <p:nvPr>
            <p:ph type="subTitle" idx="1"/>
          </p:nvPr>
        </p:nvSpPr>
        <p:spPr>
          <a:xfrm>
            <a:off x="261257" y="1122363"/>
            <a:ext cx="11658600" cy="5392737"/>
          </a:xfrm>
        </p:spPr>
        <p:txBody>
          <a:bodyPr>
            <a:normAutofit fontScale="77500" lnSpcReduction="20000"/>
          </a:bodyPr>
          <a:lstStyle/>
          <a:p>
            <a:endParaRPr lang="en-US" sz="3800" dirty="0">
              <a:latin typeface="Comic Sans MS" panose="030F0702030302020204" pitchFamily="66" charset="0"/>
            </a:endParaRPr>
          </a:p>
          <a:p>
            <a:r>
              <a:rPr lang="el-GR" sz="4100" dirty="0">
                <a:latin typeface="Comic Sans MS" panose="030F0702030302020204" pitchFamily="66" charset="0"/>
              </a:rPr>
              <a:t> </a:t>
            </a:r>
            <a:endParaRPr lang="en-US" sz="4100" dirty="0">
              <a:latin typeface="Comic Sans MS" panose="030F0702030302020204" pitchFamily="66" charset="0"/>
            </a:endParaRPr>
          </a:p>
          <a:p>
            <a:r>
              <a:rPr lang="el-GR" sz="4100" dirty="0">
                <a:latin typeface="Comic Sans MS" panose="030F0702030302020204" pitchFamily="66" charset="0"/>
              </a:rPr>
              <a:t>●</a:t>
            </a:r>
            <a:r>
              <a:rPr lang="en-US" sz="4100" dirty="0">
                <a:latin typeface="Comic Sans MS" panose="030F0702030302020204" pitchFamily="66" charset="0"/>
              </a:rPr>
              <a:t> </a:t>
            </a:r>
            <a:r>
              <a:rPr lang="el-GR" sz="4100" dirty="0">
                <a:latin typeface="Comic Sans MS" panose="030F0702030302020204" pitchFamily="66" charset="0"/>
              </a:rPr>
              <a:t>Το  ναρκωτικό Νικοτίνη προκαλεί ευφορία, ελαφρά διέγερση και αύξηση της πνευματικής συγκεντρώσεως, μέσω ειδικών υποδοχέων του εγκεφάλου.</a:t>
            </a:r>
            <a:endParaRPr lang="en-US" sz="4100" dirty="0">
              <a:latin typeface="Comic Sans MS" panose="030F0702030302020204" pitchFamily="66" charset="0"/>
            </a:endParaRPr>
          </a:p>
          <a:p>
            <a:endParaRPr lang="en-US" sz="4100" dirty="0">
              <a:latin typeface="Comic Sans MS" panose="030F0702030302020204" pitchFamily="66" charset="0"/>
            </a:endParaRPr>
          </a:p>
          <a:p>
            <a:pPr marL="571500" indent="-571500">
              <a:buFont typeface="Arial" panose="020B0604020202020204" pitchFamily="34" charset="0"/>
              <a:buChar char="•"/>
            </a:pPr>
            <a:r>
              <a:rPr lang="el-GR" sz="4100" dirty="0">
                <a:latin typeface="Comic Sans MS" panose="030F0702030302020204" pitchFamily="66" charset="0"/>
              </a:rPr>
              <a:t>Το τσιγάρο περιέχει την Νικοτίνη που είναι από τα ισχυρότερα ναρκωτικά και επιπλέον 4000 με 7000 επιπλέον ουσίες που πολλές από αυτές είναι τοξικές, καρκινογόνες και επιπλέον προκαλούν καρδιαγγειακά νοσήματα.</a:t>
            </a:r>
          </a:p>
          <a:p>
            <a:r>
              <a:rPr lang="el-GR" sz="4100" dirty="0">
                <a:latin typeface="Comic Sans MS" panose="030F0702030302020204" pitchFamily="66" charset="0"/>
              </a:rPr>
              <a:t> </a:t>
            </a:r>
            <a:endParaRPr lang="en-US" sz="4100" dirty="0">
              <a:latin typeface="Comic Sans MS" panose="030F0702030302020204" pitchFamily="66" charset="0"/>
            </a:endParaRPr>
          </a:p>
          <a:p>
            <a:r>
              <a:rPr lang="el-GR" dirty="0"/>
              <a:t> </a:t>
            </a:r>
            <a:endParaRPr lang="en-US" dirty="0"/>
          </a:p>
          <a:p>
            <a:endParaRPr lang="en-US" dirty="0"/>
          </a:p>
        </p:txBody>
      </p:sp>
    </p:spTree>
    <p:extLst>
      <p:ext uri="{BB962C8B-B14F-4D97-AF65-F5344CB8AC3E}">
        <p14:creationId xmlns:p14="http://schemas.microsoft.com/office/powerpoint/2010/main" val="411557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Σακουλάκια άκαπνου καπνού και νικοτίνης (</a:t>
            </a:r>
            <a:r>
              <a:rPr lang="en-US" dirty="0">
                <a:solidFill>
                  <a:srgbClr val="FF0000"/>
                </a:solidFill>
                <a:latin typeface="Comic Sans MS" panose="030F0702030302020204" pitchFamily="66" charset="0"/>
              </a:rPr>
              <a:t>nicotine pouches and snus)</a:t>
            </a:r>
          </a:p>
        </p:txBody>
      </p:sp>
      <p:sp>
        <p:nvSpPr>
          <p:cNvPr id="3" name="Content Placeholder 2"/>
          <p:cNvSpPr>
            <a:spLocks noGrp="1"/>
          </p:cNvSpPr>
          <p:nvPr>
            <p:ph idx="1"/>
          </p:nvPr>
        </p:nvSpPr>
        <p:spPr>
          <a:xfrm>
            <a:off x="241300" y="1825624"/>
            <a:ext cx="11709400" cy="4867275"/>
          </a:xfrm>
        </p:spPr>
        <p:txBody>
          <a:bodyPr>
            <a:normAutofit fontScale="92500" lnSpcReduction="10000"/>
          </a:bodyPr>
          <a:lstStyle/>
          <a:p>
            <a:pPr marL="0" indent="0" algn="ctr">
              <a:buNone/>
            </a:pPr>
            <a:r>
              <a:rPr lang="el-GR" dirty="0">
                <a:solidFill>
                  <a:srgbClr val="00B0F0"/>
                </a:solidFill>
                <a:latin typeface="Comic Sans MS" panose="030F0702030302020204" pitchFamily="66" charset="0"/>
              </a:rPr>
              <a:t>Συμπεράσματα και Συστάσεις</a:t>
            </a:r>
          </a:p>
          <a:p>
            <a:pPr algn="ctr"/>
            <a:r>
              <a:rPr lang="el-GR" dirty="0">
                <a:latin typeface="Comic Sans MS" panose="030F0702030302020204" pitchFamily="66" charset="0"/>
              </a:rPr>
              <a:t>Η σύγκριση μεταξύ των nicotine pouches και του snus αναδεικνύει διαφορετικές πτυχές της κατανάλωσης νικοτίνης, επισημαίνοντας τόσο τις διαφορές στη σύνθεση και χρήση. Αν και τα nicotine pouches προσφέρουν μια λευκή, διακριτική πρόταση χωρίς την παρουσία καπνού, το snus κατέχει μια ιστορική θέση ως παραδοσιακός τρόπος λήψης νικοτίνης που περιέχει καπνό και προσφέρει χαρακτηριστική γεύση.</a:t>
            </a:r>
          </a:p>
          <a:p>
            <a:pPr algn="ctr"/>
            <a:r>
              <a:rPr lang="el-GR" dirty="0">
                <a:latin typeface="Comic Sans MS" panose="030F0702030302020204" pitchFamily="66" charset="0"/>
              </a:rPr>
              <a:t>Δεν υπάρχουν ακόμη αρκετά στοιχεία σχετικά με τους μακροχρόνιους κινδύνους για την υγεία από αυτά τα προϊόντα. Οι πρώτες έρευνες έχουν αναδείξει ανησυχητικά υψηλή περιεκτικότητα νικοτίνης σε αυτά τα προϊόντα, γεγονός που εγείρει ανησυχίες σχετικά με τις επιπτώσεις στη στοματική υγεία. Επιπλέον, σε αυτά τα σακουλάκια έχουν επίσης βρεθεί καρκινογόνες ουσίες, οι οποίες μπορεί να συμβάλλουν στην ανάπτυξη όγκων.</a:t>
            </a:r>
            <a:endParaRPr lang="en-US" dirty="0">
              <a:latin typeface="Comic Sans MS" panose="030F0702030302020204" pitchFamily="66" charset="0"/>
            </a:endParaRPr>
          </a:p>
        </p:txBody>
      </p:sp>
    </p:spTree>
    <p:extLst>
      <p:ext uri="{BB962C8B-B14F-4D97-AF65-F5344CB8AC3E}">
        <p14:creationId xmlns:p14="http://schemas.microsoft.com/office/powerpoint/2010/main" val="18093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dirty="0">
                <a:solidFill>
                  <a:srgbClr val="FF0000"/>
                </a:solidFill>
                <a:latin typeface="Comic Sans MS" panose="030F0702030302020204" pitchFamily="66" charset="0"/>
              </a:rPr>
              <a:t>Διακοπή καπνίσματος και οποιασδήποτε άλλης τεχνικής χρήσης τοξικών ουσιών</a:t>
            </a:r>
            <a:br>
              <a:rPr lang="el-GR" dirty="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algn="ctr"/>
            <a:r>
              <a:rPr lang="el-GR" sz="3200" dirty="0">
                <a:latin typeface="Comic Sans MS" panose="030F0702030302020204" pitchFamily="66" charset="0"/>
              </a:rPr>
              <a:t> «Το κάπνισμα είναι η </a:t>
            </a:r>
            <a:r>
              <a:rPr lang="el-GR" sz="3200" dirty="0">
                <a:solidFill>
                  <a:srgbClr val="FF0000"/>
                </a:solidFill>
                <a:latin typeface="Comic Sans MS" panose="030F0702030302020204" pitchFamily="66" charset="0"/>
              </a:rPr>
              <a:t>κύρια αιτία θανάτου </a:t>
            </a:r>
            <a:r>
              <a:rPr lang="el-GR" sz="3200" dirty="0">
                <a:latin typeface="Comic Sans MS" panose="030F0702030302020204" pitchFamily="66" charset="0"/>
              </a:rPr>
              <a:t>που θα μπορούσε να προληφθεί, αλλά με την εισαγωγή των ηλεκτρονικών τσιγάρων την τελευταία δεκαετία η τάση για χρήση νικοτίνης δεν πρόκειται να επιβραδυνθεί στο κοντινό μέλλον. </a:t>
            </a:r>
            <a:endParaRPr lang="en-US" sz="3200" dirty="0">
              <a:latin typeface="Comic Sans MS" panose="030F0702030302020204" pitchFamily="66" charset="0"/>
            </a:endParaRPr>
          </a:p>
          <a:p>
            <a:pPr algn="ctr"/>
            <a:r>
              <a:rPr lang="el-GR" sz="3200" dirty="0">
                <a:latin typeface="Comic Sans MS" panose="030F0702030302020204" pitchFamily="66" charset="0"/>
              </a:rPr>
              <a:t>Αν αυτή η τάση συνεχιστεί, η χρήση καπνού θα προκαλεί περισσότερους από οκτώ εκατομμύρια θανάτους ετησίως σε όλο τον κόσμο έως το 2030», ανέφερε ο επικεφαλής της έρευνας Παγουάν Σάρμα.</a:t>
            </a:r>
          </a:p>
          <a:p>
            <a:pPr marL="0" indent="0" algn="ctr">
              <a:buNone/>
            </a:pPr>
            <a:endParaRPr lang="en-US" sz="3200" dirty="0">
              <a:latin typeface="Comic Sans MS" panose="030F0702030302020204" pitchFamily="66" charset="0"/>
            </a:endParaRPr>
          </a:p>
        </p:txBody>
      </p:sp>
    </p:spTree>
    <p:extLst>
      <p:ext uri="{BB962C8B-B14F-4D97-AF65-F5344CB8AC3E}">
        <p14:creationId xmlns:p14="http://schemas.microsoft.com/office/powerpoint/2010/main" val="56558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01625"/>
            <a:ext cx="10515600" cy="1325563"/>
          </a:xfrm>
        </p:spPr>
        <p:txBody>
          <a:bodyPr>
            <a:noAutofit/>
          </a:bodyPr>
          <a:lstStyle/>
          <a:p>
            <a:pPr algn="ctr"/>
            <a:r>
              <a:rPr lang="el-GR" dirty="0">
                <a:solidFill>
                  <a:srgbClr val="FF0000"/>
                </a:solidFill>
                <a:latin typeface="Comic Sans MS" panose="030F0702030302020204" pitchFamily="66" charset="0"/>
              </a:rPr>
              <a:t>Διακοπή καπνίσματος και οποιασδήποτε άλλης τεχνικής χρήσης τοξικών ουσιών</a:t>
            </a:r>
            <a:br>
              <a:rPr lang="el-GR" dirty="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52400" y="1524000"/>
            <a:ext cx="11836400" cy="5130800"/>
          </a:xfrm>
        </p:spPr>
        <p:txBody>
          <a:bodyPr>
            <a:normAutofit lnSpcReduction="10000"/>
          </a:bodyPr>
          <a:lstStyle/>
          <a:p>
            <a:pPr algn="ctr"/>
            <a:r>
              <a:rPr lang="el-GR" dirty="0">
                <a:latin typeface="Comic Sans MS" panose="030F0702030302020204" pitchFamily="66" charset="0"/>
              </a:rPr>
              <a:t>Ως οργανισμοί που εργάζονται στον τομέα της υγείας των πνευμόνων, οι συμβουλές από την Ευρωπαϊκή Αναπνευστική Εταιρεία (ERS) και το Ευρωπαϊκό Ίδρυμα Πνευμονολογίας (ELF), είναι οι εξής: </a:t>
            </a:r>
            <a:r>
              <a:rPr lang="el-GR" dirty="0">
                <a:solidFill>
                  <a:srgbClr val="FF0000"/>
                </a:solidFill>
                <a:latin typeface="Comic Sans MS" panose="030F0702030302020204" pitchFamily="66" charset="0"/>
              </a:rPr>
              <a:t>«Οι ανθρώπινοι πνεύμονες έχουν δημιουργηθεί για να αναπνέουν καθαρό αέρα, όχι τοξίνες και καρκινογόνες ουσίες, και το ανθρώπινο σώμα δεν προορίζεται να εξαρτάται από εθιστικά φάρμακα.</a:t>
            </a:r>
            <a:r>
              <a:rPr lang="el-GR" dirty="0">
                <a:latin typeface="Comic Sans MS" panose="030F0702030302020204" pitchFamily="66" charset="0"/>
              </a:rPr>
              <a:t> Η ERS (Ευρωπαϊκή Πνευμονολογική Εταιρεία) και το ELF (Ευρωπαϊκό Πνευμονολογικό Ίδρυμα) δεν μπορούν να συστήσουν κανένα προϊόν που είναι επιβλαβές για τους πνεύμονες και την ανθρώπινη υγεία. Ακόμη και αν υπάρχει κάποια αξία στη σύστασή τους σε άτομα που δεν έχουν σημειώσει επιτυχία με τη χρήση μεθόδων διακοπής του καπνίσματος, υπάρχει ευρύτερος κίνδυνος για τον πληθυσμό. Αυτό ισχύει ιδιαίτερα για τους νέους που αρχίζουν να καπνίζουν ηλεκτρονικά τσιγάρα χωρίς να έχουν καπνίσει στο παρελθόν»</a:t>
            </a:r>
            <a:endParaRPr lang="en-US" dirty="0">
              <a:latin typeface="Comic Sans MS" panose="030F0702030302020204" pitchFamily="66" charset="0"/>
            </a:endParaRPr>
          </a:p>
        </p:txBody>
      </p:sp>
    </p:spTree>
    <p:extLst>
      <p:ext uri="{BB962C8B-B14F-4D97-AF65-F5344CB8AC3E}">
        <p14:creationId xmlns:p14="http://schemas.microsoft.com/office/powerpoint/2010/main" val="348463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rgbClr val="FF0000"/>
                </a:solidFill>
                <a:latin typeface="Comic Sans MS" panose="030F0702030302020204" pitchFamily="66" charset="0"/>
              </a:rPr>
              <a:t>Διακοπή καπνίσματος και οποιασδήποτε άλλης τεχνικής χρήσης τοξικών ουσιών</a:t>
            </a:r>
            <a:br>
              <a:rPr lang="el-GR" dirty="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71500" y="1473200"/>
            <a:ext cx="11303000" cy="5016500"/>
          </a:xfrm>
        </p:spPr>
        <p:txBody>
          <a:bodyPr>
            <a:normAutofit fontScale="92500"/>
          </a:bodyPr>
          <a:lstStyle/>
          <a:p>
            <a:pPr algn="ctr"/>
            <a:r>
              <a:rPr lang="el-GR" dirty="0">
                <a:latin typeface="Comic Sans MS" panose="030F0702030302020204" pitchFamily="66" charset="0"/>
              </a:rPr>
              <a:t>Ο Φίλιππος Φιλιππίδης είναι πρόεδρος της Επιτροπής Ελέγχου του Καπνίσματος και καθηγητής Δημόσιας Υγείας στο Αυτοκρατορικό Κολλέγιο του Λονδίνου στο Ηνωμένο Βασίλειο. Ο Δρ. Φιλιππίδης εξηγεί τη θέση της </a:t>
            </a:r>
            <a:r>
              <a:rPr lang="en-US" dirty="0">
                <a:latin typeface="Comic Sans MS" panose="030F0702030302020204" pitchFamily="66" charset="0"/>
              </a:rPr>
              <a:t>ERS</a:t>
            </a:r>
            <a:r>
              <a:rPr lang="el-GR" dirty="0">
                <a:latin typeface="Comic Sans MS" panose="030F0702030302020204" pitchFamily="66" charset="0"/>
              </a:rPr>
              <a:t> (Ευρωπαϊκή Πνευμονολογική Εταιρεία) και του </a:t>
            </a:r>
            <a:r>
              <a:rPr lang="en-US" dirty="0">
                <a:latin typeface="Comic Sans MS" panose="030F0702030302020204" pitchFamily="66" charset="0"/>
              </a:rPr>
              <a:t>ELF</a:t>
            </a:r>
            <a:r>
              <a:rPr lang="el-GR" dirty="0">
                <a:latin typeface="Comic Sans MS" panose="030F0702030302020204" pitchFamily="66" charset="0"/>
              </a:rPr>
              <a:t> (Ευρωπαϊκό Πνευμονολογικό Ίδρυμα):</a:t>
            </a:r>
            <a:endParaRPr lang="en-US" dirty="0">
              <a:latin typeface="Comic Sans MS" panose="030F0702030302020204" pitchFamily="66" charset="0"/>
            </a:endParaRPr>
          </a:p>
          <a:p>
            <a:pPr marL="0" indent="0" algn="ctr">
              <a:buNone/>
            </a:pPr>
            <a:r>
              <a:rPr lang="el-GR" dirty="0">
                <a:latin typeface="Comic Sans MS" panose="030F0702030302020204" pitchFamily="66" charset="0"/>
              </a:rPr>
              <a:t> </a:t>
            </a:r>
            <a:endParaRPr lang="en-US" dirty="0">
              <a:latin typeface="Comic Sans MS" panose="030F0702030302020204" pitchFamily="66" charset="0"/>
            </a:endParaRPr>
          </a:p>
          <a:p>
            <a:pPr marL="0" indent="0" algn="ctr">
              <a:buNone/>
            </a:pPr>
            <a:r>
              <a:rPr lang="el-GR" dirty="0">
                <a:solidFill>
                  <a:srgbClr val="0070C0"/>
                </a:solidFill>
                <a:latin typeface="Comic Sans MS" panose="030F0702030302020204" pitchFamily="66" charset="0"/>
              </a:rPr>
              <a:t>«Διαθέτουμε μια σειρά αποτελεσματικών και τεκμηριωμένων μέτρων για τον έλεγχο του καπνίσματος, τα οποία, όταν εφαρμόζονται κατάλληλα, μπορούν να βοηθήσουν τους καπνιστές να σταματήσουν το κάπνισμα, εκατομμύρια από αυτούς το έχουν κάνει τις τελευταίες δεκαετίες. Οι προσεγγίσεις μείωσης της βλάβης διατηρούν τον εθισμό στη νικοτίνη, κάτι που οι περισσότεροι καπνιστές απεχθάνονται, και ενέχουν επίσης τον κίνδυνο να εκθέσουν τους μη καπνιστές νέους σε επιβλαβή προϊόντα».</a:t>
            </a:r>
            <a:endParaRPr lang="en-US" dirty="0">
              <a:solidFill>
                <a:srgbClr val="0070C0"/>
              </a:solidFill>
              <a:latin typeface="Comic Sans MS" panose="030F0702030302020204" pitchFamily="66" charset="0"/>
            </a:endParaRPr>
          </a:p>
          <a:p>
            <a:pPr algn="ctr"/>
            <a:endParaRPr lang="en-US" dirty="0">
              <a:latin typeface="Comic Sans MS" panose="030F0702030302020204" pitchFamily="66" charset="0"/>
            </a:endParaRPr>
          </a:p>
        </p:txBody>
      </p:sp>
    </p:spTree>
    <p:extLst>
      <p:ext uri="{BB962C8B-B14F-4D97-AF65-F5344CB8AC3E}">
        <p14:creationId xmlns:p14="http://schemas.microsoft.com/office/powerpoint/2010/main" val="389454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609600"/>
          </a:xfrm>
        </p:spPr>
        <p:txBody>
          <a:bodyPr>
            <a:normAutofit fontScale="90000"/>
          </a:bodyPr>
          <a:lstStyle/>
          <a:p>
            <a:pPr algn="ctr"/>
            <a:r>
              <a:rPr lang="el-GR" sz="4900" b="1" dirty="0">
                <a:solidFill>
                  <a:srgbClr val="FF0000"/>
                </a:solidFill>
                <a:latin typeface="Comic Sans MS" panose="030F0702030302020204" pitchFamily="66" charset="0"/>
              </a:rPr>
              <a:t>Διακοπή καπνίσματος</a:t>
            </a:r>
            <a:br>
              <a:rPr lang="el-GR" b="1" dirty="0">
                <a:solidFill>
                  <a:srgbClr val="FF0000"/>
                </a:solidFill>
                <a:latin typeface="Comic Sans MS" panose="030F0702030302020204" pitchFamily="66" charset="0"/>
              </a:rPr>
            </a:br>
            <a:endParaRPr lang="en-US" b="1" dirty="0">
              <a:solidFill>
                <a:srgbClr val="FF0000"/>
              </a:solidFill>
              <a:latin typeface="Comic Sans MS" panose="030F0702030302020204" pitchFamily="66" charset="0"/>
            </a:endParaRPr>
          </a:p>
        </p:txBody>
      </p:sp>
      <p:pic>
        <p:nvPicPr>
          <p:cNvPr id="4" name="D8gygc4boZA"/>
          <p:cNvPicPr>
            <a:picLocks noGrp="1" noRot="1" noChangeAspect="1"/>
          </p:cNvPicPr>
          <p:nvPr>
            <p:ph idx="1"/>
            <a:videoFile r:link="rId1"/>
          </p:nvPr>
        </p:nvPicPr>
        <p:blipFill>
          <a:blip r:embed="rId3"/>
          <a:stretch>
            <a:fillRect/>
          </a:stretch>
        </p:blipFill>
        <p:spPr>
          <a:xfrm>
            <a:off x="520700" y="863600"/>
            <a:ext cx="11366500" cy="5727700"/>
          </a:xfrm>
          <a:prstGeom prst="rect">
            <a:avLst/>
          </a:prstGeom>
        </p:spPr>
      </p:pic>
    </p:spTree>
    <p:extLst>
      <p:ext uri="{BB962C8B-B14F-4D97-AF65-F5344CB8AC3E}">
        <p14:creationId xmlns:p14="http://schemas.microsoft.com/office/powerpoint/2010/main" val="215171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4" y="310242"/>
            <a:ext cx="11756570" cy="6335487"/>
          </a:xfrm>
        </p:spPr>
        <p:txBody>
          <a:bodyPr>
            <a:normAutofit fontScale="90000"/>
          </a:bodyPr>
          <a:lstStyle/>
          <a:p>
            <a:pPr algn="ctr"/>
            <a:br>
              <a:rPr lang="en-US" sz="3600" dirty="0">
                <a:latin typeface="Comic Sans MS" panose="030F0702030302020204" pitchFamily="66" charset="0"/>
              </a:rPr>
            </a:br>
            <a:br>
              <a:rPr lang="en-US" sz="3600" dirty="0">
                <a:latin typeface="Comic Sans MS" panose="030F0702030302020204" pitchFamily="66" charset="0"/>
              </a:rPr>
            </a:br>
            <a:br>
              <a:rPr lang="en-US" sz="3600" dirty="0">
                <a:latin typeface="Comic Sans MS" panose="030F0702030302020204" pitchFamily="66" charset="0"/>
              </a:rPr>
            </a:br>
            <a:br>
              <a:rPr lang="en-US" sz="3600" dirty="0">
                <a:latin typeface="Comic Sans MS" panose="030F0702030302020204" pitchFamily="66" charset="0"/>
              </a:rPr>
            </a:br>
            <a:r>
              <a:rPr lang="en-US" sz="3600" dirty="0">
                <a:latin typeface="Comic Sans MS" panose="030F0702030302020204" pitchFamily="66" charset="0"/>
              </a:rPr>
              <a:t>● </a:t>
            </a:r>
            <a:r>
              <a:rPr lang="el-GR" sz="3600" dirty="0">
                <a:latin typeface="Comic Sans MS" panose="030F0702030302020204" pitchFamily="66" charset="0"/>
              </a:rPr>
              <a:t>Δυστυχώς η κοινωνία και οι κυβερνήσεις, θεωρούν ανεκτή τη χρήση της εθιστικής νικοτίνης.</a:t>
            </a:r>
            <a:br>
              <a:rPr lang="en-US" sz="3600" dirty="0">
                <a:latin typeface="Comic Sans MS" panose="030F0702030302020204" pitchFamily="66" charset="0"/>
              </a:rPr>
            </a:br>
            <a:r>
              <a:rPr lang="el-GR" sz="3600" dirty="0">
                <a:latin typeface="Comic Sans MS" panose="030F0702030302020204" pitchFamily="66" charset="0"/>
              </a:rPr>
              <a:t> </a:t>
            </a:r>
            <a:br>
              <a:rPr lang="en-US" sz="3600" dirty="0">
                <a:latin typeface="Comic Sans MS" panose="030F0702030302020204" pitchFamily="66" charset="0"/>
              </a:rPr>
            </a:br>
            <a:r>
              <a:rPr lang="en-US" sz="3600" dirty="0">
                <a:latin typeface="Comic Sans MS" panose="030F0702030302020204" pitchFamily="66" charset="0"/>
              </a:rPr>
              <a:t>● </a:t>
            </a:r>
            <a:r>
              <a:rPr lang="el-GR" sz="3600" dirty="0">
                <a:latin typeface="Comic Sans MS" panose="030F0702030302020204" pitchFamily="66" charset="0"/>
              </a:rPr>
              <a:t>Το τσιγάρο, όμως, αποτελεί την χειρότερη-επιβλαβέστερη μέθοδο εισπνοής νικοτίνης, γιατί προσφέρει στον χρήστη και χιλιάδες τοξικές ουσίες. Από αυτές, τουλάχιστον 60 είναι καρκινογόνες.</a:t>
            </a:r>
            <a:br>
              <a:rPr lang="en-US" sz="3600" dirty="0">
                <a:latin typeface="Comic Sans MS" panose="030F0702030302020204" pitchFamily="66" charset="0"/>
              </a:rPr>
            </a:br>
            <a:r>
              <a:rPr lang="el-GR" sz="3600" dirty="0">
                <a:latin typeface="Comic Sans MS" panose="030F0702030302020204" pitchFamily="66" charset="0"/>
              </a:rPr>
              <a:t> </a:t>
            </a:r>
            <a:br>
              <a:rPr lang="en-US" sz="3600" dirty="0">
                <a:latin typeface="Comic Sans MS" panose="030F0702030302020204" pitchFamily="66" charset="0"/>
              </a:rPr>
            </a:br>
            <a:r>
              <a:rPr lang="en-US" sz="3600" dirty="0">
                <a:latin typeface="Comic Sans MS" panose="030F0702030302020204" pitchFamily="66" charset="0"/>
              </a:rPr>
              <a:t>●</a:t>
            </a:r>
            <a:r>
              <a:rPr lang="el-GR" sz="3600" dirty="0">
                <a:latin typeface="Comic Sans MS" panose="030F0702030302020204" pitchFamily="66" charset="0"/>
              </a:rPr>
              <a:t> Έτσι, επειδή οι βιομηχανίες Καπνού γνωρίζουν ότι θα μειωθούν οι πωλήσεις των καπνικών προϊόντων τους, προσπαθούν να ανακαλύψουν προϊόντα εισπνοής Νικοτίνης που να έχουν λιγότερες ποσότητες βλαβερών ουσιών ώστε να συνεχίσουν να έχουν τα ίδια ή και αυξημένα κέρδη.</a:t>
            </a:r>
            <a:br>
              <a:rPr lang="en-US" sz="3600" dirty="0">
                <a:latin typeface="Comic Sans MS" panose="030F0702030302020204" pitchFamily="66" charset="0"/>
              </a:rPr>
            </a:br>
            <a:r>
              <a:rPr lang="el-GR" dirty="0"/>
              <a:t> </a:t>
            </a:r>
            <a:br>
              <a:rPr lang="en-US" dirty="0"/>
            </a:br>
            <a:r>
              <a:rPr lang="el-GR" dirty="0"/>
              <a:t> </a:t>
            </a:r>
            <a:br>
              <a:rPr lang="en-US" dirty="0"/>
            </a:br>
            <a:endParaRPr lang="en-US" dirty="0"/>
          </a:p>
        </p:txBody>
      </p:sp>
    </p:spTree>
    <p:extLst>
      <p:ext uri="{BB962C8B-B14F-4D97-AF65-F5344CB8AC3E}">
        <p14:creationId xmlns:p14="http://schemas.microsoft.com/office/powerpoint/2010/main" val="347250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01"/>
            <a:ext cx="10515600" cy="965200"/>
          </a:xfrm>
        </p:spPr>
        <p:txBody>
          <a:bodyPr/>
          <a:lstStyle/>
          <a:p>
            <a:pPr algn="ctr"/>
            <a:r>
              <a:rPr lang="el-GR" dirty="0">
                <a:solidFill>
                  <a:srgbClr val="FF0000"/>
                </a:solidFill>
                <a:latin typeface="Comic Sans MS" panose="030F0702030302020204" pitchFamily="66" charset="0"/>
              </a:rPr>
              <a:t>Κάπνισμα και το σώμα μας.</a:t>
            </a:r>
            <a:endParaRPr lang="en-US" dirty="0">
              <a:solidFill>
                <a:srgbClr val="FF0000"/>
              </a:solidFill>
              <a:latin typeface="Comic Sans MS" panose="030F0702030302020204" pitchFamily="66" charset="0"/>
            </a:endParaRPr>
          </a:p>
        </p:txBody>
      </p:sp>
      <p:pic>
        <p:nvPicPr>
          <p:cNvPr id="4" name="5wknfTz-82g"/>
          <p:cNvPicPr>
            <a:picLocks noGrp="1" noRot="1" noChangeAspect="1"/>
          </p:cNvPicPr>
          <p:nvPr>
            <p:ph idx="1"/>
            <a:videoFile r:link="rId1"/>
          </p:nvPr>
        </p:nvPicPr>
        <p:blipFill>
          <a:blip r:embed="rId3"/>
          <a:stretch>
            <a:fillRect/>
          </a:stretch>
        </p:blipFill>
        <p:spPr>
          <a:xfrm>
            <a:off x="355600" y="1358900"/>
            <a:ext cx="11506200" cy="5337175"/>
          </a:xfrm>
          <a:prstGeom prst="rect">
            <a:avLst/>
          </a:prstGeom>
        </p:spPr>
      </p:pic>
    </p:spTree>
    <p:extLst>
      <p:ext uri="{BB962C8B-B14F-4D97-AF65-F5344CB8AC3E}">
        <p14:creationId xmlns:p14="http://schemas.microsoft.com/office/powerpoint/2010/main" val="207054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463097"/>
            <a:ext cx="11555186" cy="5954032"/>
          </a:xfrm>
        </p:spPr>
        <p:txBody>
          <a:bodyPr>
            <a:normAutofit/>
          </a:bodyPr>
          <a:lstStyle/>
          <a:p>
            <a:pPr algn="ctr"/>
            <a:r>
              <a:rPr lang="el-GR" sz="3200" dirty="0">
                <a:latin typeface="Comic Sans MS" panose="030F0702030302020204" pitchFamily="66" charset="0"/>
              </a:rPr>
              <a:t>● </a:t>
            </a:r>
            <a:r>
              <a:rPr lang="el-GR" sz="3200" b="1" dirty="0">
                <a:latin typeface="Comic Sans MS" panose="030F0702030302020204" pitchFamily="66" charset="0"/>
              </a:rPr>
              <a:t>Πολλές από τις εταιρίες ηλεκτρονικού τσιγάρου έχουν εξαγοραστεί από τις  βιομηχανίες Καπνού.</a:t>
            </a:r>
            <a:br>
              <a:rPr lang="el-GR" sz="3200" b="1" dirty="0">
                <a:latin typeface="Comic Sans MS" panose="030F0702030302020204" pitchFamily="66" charset="0"/>
              </a:rPr>
            </a:br>
            <a:br>
              <a:rPr lang="el-GR" sz="3200" b="1" dirty="0">
                <a:latin typeface="Comic Sans MS" panose="030F0702030302020204" pitchFamily="66" charset="0"/>
              </a:rPr>
            </a:br>
            <a:r>
              <a:rPr lang="el-GR" sz="3200" b="1" dirty="0">
                <a:latin typeface="Comic Sans MS" panose="030F0702030302020204" pitchFamily="66" charset="0"/>
              </a:rPr>
              <a:t>● Ορισμένες βιομηχανίες Καπνού προωθούν στην αγορά συσκευές μη καύσης του καπνού, όπως το IQO</a:t>
            </a:r>
            <a:r>
              <a:rPr lang="en-US" sz="3200" b="1" dirty="0">
                <a:latin typeface="Comic Sans MS" panose="030F0702030302020204" pitchFamily="66" charset="0"/>
              </a:rPr>
              <a:t>S</a:t>
            </a:r>
            <a:r>
              <a:rPr lang="el-GR" sz="3200" b="1" dirty="0">
                <a:latin typeface="Comic Sans MS" panose="030F0702030302020204" pitchFamily="66" charset="0"/>
              </a:rPr>
              <a:t>.</a:t>
            </a:r>
            <a:br>
              <a:rPr lang="en-US" sz="3200" b="1" dirty="0">
                <a:latin typeface="Comic Sans MS" panose="030F0702030302020204" pitchFamily="66" charset="0"/>
              </a:rPr>
            </a:br>
            <a:br>
              <a:rPr lang="en-US" sz="3200" b="1" dirty="0">
                <a:latin typeface="Comic Sans MS" panose="030F0702030302020204" pitchFamily="66" charset="0"/>
              </a:rPr>
            </a:br>
            <a:r>
              <a:rPr lang="en-US" sz="3200" b="1" dirty="0">
                <a:latin typeface="Comic Sans MS" panose="030F0702030302020204" pitchFamily="66" charset="0"/>
              </a:rPr>
              <a:t>●</a:t>
            </a:r>
            <a:r>
              <a:rPr lang="el-GR" sz="3200" b="1" dirty="0">
                <a:latin typeface="Comic Sans MS" panose="030F0702030302020204" pitchFamily="66" charset="0"/>
              </a:rPr>
              <a:t>Ενώ άλλες έχουν δημιουργήσει το </a:t>
            </a:r>
            <a:r>
              <a:rPr lang="en-US" sz="3200" b="1" dirty="0">
                <a:latin typeface="Comic Sans MS" panose="030F0702030302020204" pitchFamily="66" charset="0"/>
              </a:rPr>
              <a:t>Snus </a:t>
            </a:r>
            <a:r>
              <a:rPr lang="el-GR" sz="3200" b="1" dirty="0">
                <a:latin typeface="Comic Sans MS" panose="030F0702030302020204" pitchFamily="66" charset="0"/>
              </a:rPr>
              <a:t>και τα σακουλάκια νικοτίνης</a:t>
            </a:r>
            <a:r>
              <a:rPr lang="el-GR" sz="3200" dirty="0">
                <a:latin typeface="Comic Sans MS" panose="030F0702030302020204" pitchFamily="66" charset="0"/>
              </a:rPr>
              <a:t>. </a:t>
            </a:r>
            <a:br>
              <a:rPr lang="en-US" sz="3200" dirty="0">
                <a:latin typeface="Comic Sans MS" panose="030F0702030302020204" pitchFamily="66" charset="0"/>
              </a:rPr>
            </a:br>
            <a:br>
              <a:rPr lang="en-US" sz="3200" dirty="0">
                <a:latin typeface="Comic Sans MS" panose="030F0702030302020204" pitchFamily="66" charset="0"/>
              </a:rPr>
            </a:br>
            <a:br>
              <a:rPr lang="en-US" sz="3200" dirty="0">
                <a:latin typeface="Comic Sans MS" panose="030F0702030302020204" pitchFamily="66" charset="0"/>
              </a:rPr>
            </a:br>
            <a:endParaRPr lang="en-US" sz="32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7478486" y="4193721"/>
            <a:ext cx="4045689" cy="2487384"/>
          </a:xfrm>
          <a:prstGeom prst="rect">
            <a:avLst/>
          </a:prstGeom>
        </p:spPr>
      </p:pic>
      <p:pic>
        <p:nvPicPr>
          <p:cNvPr id="4" name="Picture 3"/>
          <p:cNvPicPr>
            <a:picLocks noChangeAspect="1"/>
          </p:cNvPicPr>
          <p:nvPr/>
        </p:nvPicPr>
        <p:blipFill>
          <a:blip r:embed="rId3"/>
          <a:stretch>
            <a:fillRect/>
          </a:stretch>
        </p:blipFill>
        <p:spPr>
          <a:xfrm>
            <a:off x="945696" y="4430485"/>
            <a:ext cx="3054804" cy="1986643"/>
          </a:xfrm>
          <a:prstGeom prst="rect">
            <a:avLst/>
          </a:prstGeom>
        </p:spPr>
      </p:pic>
      <p:pic>
        <p:nvPicPr>
          <p:cNvPr id="5" name="Picture 4"/>
          <p:cNvPicPr>
            <a:picLocks noChangeAspect="1"/>
          </p:cNvPicPr>
          <p:nvPr/>
        </p:nvPicPr>
        <p:blipFill>
          <a:blip r:embed="rId4"/>
          <a:stretch>
            <a:fillRect/>
          </a:stretch>
        </p:blipFill>
        <p:spPr>
          <a:xfrm>
            <a:off x="4532539" y="4714875"/>
            <a:ext cx="2501279" cy="2143125"/>
          </a:xfrm>
          <a:prstGeom prst="rect">
            <a:avLst/>
          </a:prstGeom>
        </p:spPr>
      </p:pic>
    </p:spTree>
    <p:extLst>
      <p:ext uri="{BB962C8B-B14F-4D97-AF65-F5344CB8AC3E}">
        <p14:creationId xmlns:p14="http://schemas.microsoft.com/office/powerpoint/2010/main" val="230579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9975"/>
          </a:xfrm>
        </p:spPr>
        <p:txBody>
          <a:bodyPr/>
          <a:lstStyle/>
          <a:p>
            <a:pPr algn="ctr"/>
            <a:r>
              <a:rPr lang="el-GR" dirty="0">
                <a:solidFill>
                  <a:srgbClr val="FF0000"/>
                </a:solidFill>
                <a:latin typeface="Comic Sans MS" panose="030F0702030302020204" pitchFamily="66" charset="0"/>
              </a:rPr>
              <a:t>Ηλεκτρονικό τσιγάρο </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52400" y="1244600"/>
            <a:ext cx="11874500" cy="5460999"/>
          </a:xfrm>
        </p:spPr>
        <p:txBody>
          <a:bodyPr>
            <a:normAutofit fontScale="92500"/>
          </a:bodyPr>
          <a:lstStyle/>
          <a:p>
            <a:pPr algn="ctr"/>
            <a:r>
              <a:rPr lang="el-GR" sz="3000" dirty="0"/>
              <a:t>Τα ηλεκτρονικά τσιγάρα είναι συσκευές που λειτουργούν με μπαταρία και συνήθως περιέχουν νικοτίνη. Επιτρέπουν στους χρήστες να αναπνέουν ατμούς που παρέχουν νικοτίνη χωρίς να καίγεται καπνός. Μερικές φορές αναφέρονται ως Ηλεκτρονικά Συστήματα Παροχής Νικοτίνης (ENDS) και ο όρος αυτός περιλαμβάνει συσκευές όπως ατμιστές, ηλεκτρονικούς ναργιλέδες, ηλεκτρονικές πίπες και ηλεκτρονικά πούρα. </a:t>
            </a:r>
          </a:p>
          <a:p>
            <a:pPr algn="ctr"/>
            <a:r>
              <a:rPr lang="el-GR" sz="3000" dirty="0"/>
              <a:t>Αυτές οι συσκευές λειτουργούν θερμαίνοντας ένα υγρό έτσι ώστε να μετατρέπεται σε ατμό που ο χρήστης μπορεί να εισπνεύσει ή να «ατμίσει». Αν και ο ατμός μπορεί να μοιάζει με υδρατμό, δεν περιέχει νερό. </a:t>
            </a:r>
          </a:p>
          <a:p>
            <a:pPr algn="ctr"/>
            <a:r>
              <a:rPr lang="el-GR" sz="3000" dirty="0"/>
              <a:t>Το υγρό παρασκευάζεται από χημικές ουσίες όπως η προπυλενογλυκόλη ή/και η γλυκερίνη και μπορεί να έχει διάφορες γεύσεις και διαφορετικές ποσότητες νικοτίνης, τις οποίες μπορεί να επιλέξει ο χρήστης.</a:t>
            </a:r>
            <a:endParaRPr lang="en-US" sz="3000" dirty="0"/>
          </a:p>
          <a:p>
            <a:pPr algn="ctr"/>
            <a:endParaRPr lang="en-US" dirty="0"/>
          </a:p>
        </p:txBody>
      </p:sp>
    </p:spTree>
    <p:extLst>
      <p:ext uri="{BB962C8B-B14F-4D97-AF65-F5344CB8AC3E}">
        <p14:creationId xmlns:p14="http://schemas.microsoft.com/office/powerpoint/2010/main" val="305913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0" y="123825"/>
            <a:ext cx="10515600" cy="1325563"/>
          </a:xfrm>
        </p:spPr>
        <p:txBody>
          <a:bodyPr/>
          <a:lstStyle/>
          <a:p>
            <a:pPr algn="ctr"/>
            <a:r>
              <a:rPr lang="el-GR" dirty="0">
                <a:solidFill>
                  <a:srgbClr val="FF0000"/>
                </a:solidFill>
                <a:latin typeface="Comic Sans MS" panose="030F0702030302020204" pitchFamily="66" charset="0"/>
              </a:rPr>
              <a:t>Είναι ασφαλή τα ηλεκτρονικά τσιγάρα;</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65100" y="1206500"/>
            <a:ext cx="12026900" cy="5422900"/>
          </a:xfrm>
        </p:spPr>
        <p:txBody>
          <a:bodyPr>
            <a:normAutofit fontScale="85000" lnSpcReduction="10000"/>
          </a:bodyPr>
          <a:lstStyle/>
          <a:p>
            <a:pPr algn="ctr"/>
            <a:r>
              <a:rPr lang="el-GR" sz="3100" dirty="0">
                <a:latin typeface="Comic Sans MS" panose="030F0702030302020204" pitchFamily="66" charset="0"/>
              </a:rPr>
              <a:t>Τα περισσότερα ηλεκτρονικά τσιγάρα περιέχουν νικοτίνη σε διαφορετικά επίπεδα, ανάλογα με τη συσκευή. Μελέτες έχουν βρει στοιχεία που δείχνουν ότι η νικοτίνη είναι επιβλαβής για την υγεία, επηρεάζοντας την ανάπτυξη του εγκεφάλου μέχρι την ηλικία των 25 ετών. Είναι επίσης μια εθιστική ουσία και οι άνθρωποι αρχίζουν να την επιθυμούν όσο περισσότερο τη χρησιμοποιούν.</a:t>
            </a:r>
          </a:p>
          <a:p>
            <a:pPr algn="ctr"/>
            <a:r>
              <a:rPr lang="el-GR" sz="3100" dirty="0">
                <a:latin typeface="Comic Sans MS" panose="030F0702030302020204" pitchFamily="66" charset="0"/>
              </a:rPr>
              <a:t>Μελέτες έχουν εντοπίσει τοξικές και καρκινογόνες χημικές ουσίες στον ατμό των ηλεκτρονικών τσιγάρων. </a:t>
            </a:r>
          </a:p>
          <a:p>
            <a:pPr algn="ctr"/>
            <a:r>
              <a:rPr lang="el-GR" sz="3100" dirty="0">
                <a:latin typeface="Comic Sans MS" panose="030F0702030302020204" pitchFamily="66" charset="0"/>
              </a:rPr>
              <a:t>Μια ανασκόπηση του 2019 διαπίστωσε ότι ακόμη και τα υγρά ηλεκτρονικών τσιγάρων χωρίς νικοτίνη περιέχουν 243 μοναδικές χημικές ουσίες.</a:t>
            </a:r>
          </a:p>
          <a:p>
            <a:pPr algn="ctr"/>
            <a:r>
              <a:rPr lang="el-GR" sz="3100" dirty="0">
                <a:latin typeface="Comic Sans MS" panose="030F0702030302020204" pitchFamily="66" charset="0"/>
              </a:rPr>
              <a:t>Υπάρχουν ενδείξεις ότι τα κύτταρα του σώματος που εκτίθενται σε ατμούς ηλεκτρονικού τσιγάρου καταστρέφονται και σταματούν να λειτουργούν.</a:t>
            </a:r>
          </a:p>
          <a:p>
            <a:pPr algn="ctr"/>
            <a:r>
              <a:rPr lang="el-GR" sz="3100" dirty="0">
                <a:latin typeface="Comic Sans MS" panose="030F0702030302020204" pitchFamily="66" charset="0"/>
              </a:rPr>
              <a:t> Υπάρχουν επίσης ενδείξεις ότι υπάρχει σχέση μεταξύ της εισπνοής των ατμών και της αυξημένης πιθανότητας φλεγμονής και λοιμώξεων στους πνεύμονες. Η φλεγμονή στους πνεύμονες μπορεί να προκαλέσει δυσκολία στην αναπνοή, δύσπνοια και ξηρό βήχα.</a:t>
            </a:r>
          </a:p>
          <a:p>
            <a:endParaRPr lang="en-US" dirty="0"/>
          </a:p>
        </p:txBody>
      </p:sp>
    </p:spTree>
    <p:extLst>
      <p:ext uri="{BB962C8B-B14F-4D97-AF65-F5344CB8AC3E}">
        <p14:creationId xmlns:p14="http://schemas.microsoft.com/office/powerpoint/2010/main" val="67879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Είναι ασφαλή τα ηλεκτρονικά τσιγάρα;</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38200" y="1825624"/>
            <a:ext cx="10515600" cy="4752975"/>
          </a:xfrm>
        </p:spPr>
        <p:txBody>
          <a:bodyPr>
            <a:normAutofit fontScale="92500"/>
          </a:bodyPr>
          <a:lstStyle/>
          <a:p>
            <a:pPr algn="ctr"/>
            <a:r>
              <a:rPr lang="el-GR" dirty="0">
                <a:latin typeface="Comic Sans MS" panose="030F0702030302020204" pitchFamily="66" charset="0"/>
              </a:rPr>
              <a:t>Μια ασθένεια γνωστή ως βλάβη των πνευμόνων που σχετίζεται με το άτμισμα άρχισε να εμφανίζεται το 2019. Οι ιατροί στις ΗΠΑ ανέφεραν περιπτώσεις ατόμων με συμπτώματα όπως δύσπνοια, πυρετό, βήχα, έμετο, διάρροια, πονοκέφαλο, ζάλη και πόνο στο στήθος. </a:t>
            </a:r>
          </a:p>
          <a:p>
            <a:pPr algn="ctr"/>
            <a:r>
              <a:rPr lang="el-GR" dirty="0">
                <a:latin typeface="Comic Sans MS" panose="030F0702030302020204" pitchFamily="66" charset="0"/>
              </a:rPr>
              <a:t>Σε ορισμένες περιπτώσεις, αυτοί οι ασθενείς νόσησαν βαριά και νοσηλεύτηκαν και στις πιο ακραίες περιπτώσεις, ένας μικρός αριθμός ασθενών απεβίωσαν. </a:t>
            </a:r>
          </a:p>
          <a:p>
            <a:pPr algn="ctr"/>
            <a:r>
              <a:rPr lang="el-GR" dirty="0">
                <a:latin typeface="Comic Sans MS" panose="030F0702030302020204" pitchFamily="66" charset="0"/>
              </a:rPr>
              <a:t>Μια εκτεταμένη ανασκόπηση το 2023 παρείχε ισχυρές ενδείξεις ότι η χρήση ηλεκτρονικού τσιγάρου μπορεί να προκαλέσει βραχυχρόνιες πνευμονικές βλάβες, δηλητηρίαση, εγκαύματα, επιληπτικές κρίσεις και άλλα συμπτώματα στους πνεύμονες, ιδίως σε νέους ανθρώπους.</a:t>
            </a:r>
            <a:endParaRPr lang="en-US" dirty="0">
              <a:latin typeface="Comic Sans MS" panose="030F0702030302020204" pitchFamily="66" charset="0"/>
            </a:endParaRPr>
          </a:p>
        </p:txBody>
      </p:sp>
    </p:spTree>
    <p:extLst>
      <p:ext uri="{BB962C8B-B14F-4D97-AF65-F5344CB8AC3E}">
        <p14:creationId xmlns:p14="http://schemas.microsoft.com/office/powerpoint/2010/main" val="195189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rgbClr val="FF0000"/>
                </a:solidFill>
                <a:latin typeface="Comic Sans MS" panose="030F0702030302020204" pitchFamily="66" charset="0"/>
              </a:rPr>
              <a:t>Προϊόντα θέρμανσης καπνού (τεχνολογία θέρμανσης χωρίς καύση</a:t>
            </a:r>
            <a:r>
              <a:rPr lang="en-US" dirty="0">
                <a:solidFill>
                  <a:srgbClr val="FF0000"/>
                </a:solidFill>
                <a:latin typeface="Comic Sans MS" panose="030F0702030302020204" pitchFamily="66" charset="0"/>
              </a:rPr>
              <a:t>- Iqos</a:t>
            </a:r>
            <a:r>
              <a:rPr lang="el-GR" dirty="0">
                <a:solidFill>
                  <a:srgbClr val="FF0000"/>
                </a:solidFill>
                <a:latin typeface="Comic Sans MS" panose="030F0702030302020204" pitchFamily="66" charset="0"/>
              </a:rPr>
              <a:t>)</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algn="ctr"/>
            <a:r>
              <a:rPr lang="el-GR" sz="3200" dirty="0">
                <a:latin typeface="Comic Sans MS" panose="030F0702030302020204" pitchFamily="66" charset="0"/>
              </a:rPr>
              <a:t>Τα προϊόντα θερμαινόμενου καπνού ή προϊόντα </a:t>
            </a:r>
            <a:r>
              <a:rPr lang="el-GR" sz="3200" dirty="0">
                <a:solidFill>
                  <a:srgbClr val="FF0000"/>
                </a:solidFill>
                <a:latin typeface="Comic Sans MS" panose="030F0702030302020204" pitchFamily="66" charset="0"/>
              </a:rPr>
              <a:t>«Θέρμανσης χωρίς καύση»</a:t>
            </a:r>
            <a:r>
              <a:rPr lang="el-GR" sz="3200" dirty="0">
                <a:latin typeface="Comic Sans MS" panose="030F0702030302020204" pitchFamily="66" charset="0"/>
              </a:rPr>
              <a:t> είναι ηλεκτρονικές συσκευές που, σε αντίθεση με τα ηλεκτρονικά τσιγάρα, περιέχουν καπνό. Ο καπνός θερμαίνεται σε υψηλή θερμοκρασία, αλλά δεν αναφλέγεται. Τα προϊόντα δεν δημιουργούν τον συνήθη καπνό του τσιγάρου, αλλά έναν ατμό που ο χρήστης αναπνέει. Αυτός περιέχει νικοτίνη, πρόσθετα και συχνά είναι αρωματισμένος. </a:t>
            </a:r>
            <a:endParaRPr lang="en-US" sz="32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566792" y="5094054"/>
            <a:ext cx="1751865" cy="1635983"/>
          </a:xfrm>
          <a:prstGeom prst="rect">
            <a:avLst/>
          </a:prstGeom>
        </p:spPr>
      </p:pic>
    </p:spTree>
    <p:extLst>
      <p:ext uri="{BB962C8B-B14F-4D97-AF65-F5344CB8AC3E}">
        <p14:creationId xmlns:p14="http://schemas.microsoft.com/office/powerpoint/2010/main" val="2134254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199</TotalTime>
  <Words>2308</Words>
  <Application>Microsoft Office PowerPoint</Application>
  <PresentationFormat>Widescreen</PresentationFormat>
  <Paragraphs>92</Paragraphs>
  <Slides>24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Comic Sans MS</vt:lpstr>
      <vt:lpstr>Office Theme</vt:lpstr>
      <vt:lpstr>Νικοτίνη </vt:lpstr>
      <vt:lpstr>Νικοτίνη και κάπνισμα </vt:lpstr>
      <vt:lpstr>    ● Δυστυχώς η κοινωνία και οι κυβερνήσεις, θεωρούν ανεκτή τη χρήση της εθιστικής νικοτίνης.   ● Το τσιγάρο, όμως, αποτελεί την χειρότερη-επιβλαβέστερη μέθοδο εισπνοής νικοτίνης, γιατί προσφέρει στον χρήστη και χιλιάδες τοξικές ουσίες. Από αυτές, τουλάχιστον 60 είναι καρκινογόνες.   ● Έτσι, επειδή οι βιομηχανίες Καπνού γνωρίζουν ότι θα μειωθούν οι πωλήσεις των καπνικών προϊόντων τους, προσπαθούν να ανακαλύψουν προϊόντα εισπνοής Νικοτίνης που να έχουν λιγότερες ποσότητες βλαβερών ουσιών ώστε να συνεχίσουν να έχουν τα ίδια ή και αυξημένα κέρδη.     </vt:lpstr>
      <vt:lpstr>Κάπνισμα και το σώμα μας.</vt:lpstr>
      <vt:lpstr>● Πολλές από τις εταιρίες ηλεκτρονικού τσιγάρου έχουν εξαγοραστεί από τις  βιομηχανίες Καπνού.  ● Ορισμένες βιομηχανίες Καπνού προωθούν στην αγορά συσκευές μη καύσης του καπνού, όπως το IQOS.  ●Ενώ άλλες έχουν δημιουργήσει το Snus και τα σακουλάκια νικοτίνης.    </vt:lpstr>
      <vt:lpstr>Ηλεκτρονικό τσιγάρο </vt:lpstr>
      <vt:lpstr>Είναι ασφαλή τα ηλεκτρονικά τσιγάρα;</vt:lpstr>
      <vt:lpstr>Είναι ασφαλή τα ηλεκτρονικά τσιγάρα;</vt:lpstr>
      <vt:lpstr>Προϊόντα θέρμανσης καπνού (τεχνολογία θέρμανσης χωρίς καύση- Iqos)</vt:lpstr>
      <vt:lpstr>Είναι ασφαλή τα προϊόντα θέρμανσης καπνού;</vt:lpstr>
      <vt:lpstr>Είναι ασφαλή τα προϊόντα θέρμανσης καπνού;</vt:lpstr>
      <vt:lpstr>Είναι ασφαλή τα προϊόντα θέρμανσης καπνού;</vt:lpstr>
      <vt:lpstr>Μελέτες σύγκρισης των τριών καπνικών προϊόντων</vt:lpstr>
      <vt:lpstr>Μελέτες σύγκρισης των τριών καπνικών προϊόντων</vt:lpstr>
      <vt:lpstr>PowerPoint Presentation</vt:lpstr>
      <vt:lpstr>Σακουλάκια άκαπνου καπνού και νικοτίνης (nicotine pouches and snus)</vt:lpstr>
      <vt:lpstr>Σακουλάκια άκαπνου καπνού και νικοτίνης (nicotine pouches and snus)</vt:lpstr>
      <vt:lpstr>Σακουλάκια άκαπνου καπνού και νικοτίνης (nicotine pouches and snus)</vt:lpstr>
      <vt:lpstr>Διαφορές μεταξύ Snus και Νικοτινούχων Σακουλών</vt:lpstr>
      <vt:lpstr>Σακουλάκια άκαπνου καπνού και νικοτίνης (nicotine pouches and snus)</vt:lpstr>
      <vt:lpstr>Διακοπή καπνίσματος και οποιασδήποτε άλλης τεχνικής χρήσης τοξικών ουσιών </vt:lpstr>
      <vt:lpstr>Διακοπή καπνίσματος και οποιασδήποτε άλλης τεχνικής χρήσης τοξικών ουσιών </vt:lpstr>
      <vt:lpstr>Διακοπή καπνίσματος και οποιασδήποτε άλλης τεχνικής χρήσης τοξικών ουσιών </vt:lpstr>
      <vt:lpstr>Διακοπή καπνίσματος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Νικοτίνη - Μη παραδοσιακές μορφές χρήσης της</dc:title>
  <dc:creator>Student</dc:creator>
  <cp:lastModifiedBy>Ιωάννης Χατζηπολυκάρπου</cp:lastModifiedBy>
  <cp:revision>25</cp:revision>
  <dcterms:created xsi:type="dcterms:W3CDTF">2024-11-18T05:51:48Z</dcterms:created>
  <dcterms:modified xsi:type="dcterms:W3CDTF">2025-01-14T09:39:57Z</dcterms:modified>
</cp:coreProperties>
</file>